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51"/>
  </p:notesMasterIdLst>
  <p:sldIdLst>
    <p:sldId id="321" r:id="rId5"/>
    <p:sldId id="355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2" r:id="rId44"/>
    <p:sldId id="314" r:id="rId45"/>
    <p:sldId id="315" r:id="rId46"/>
    <p:sldId id="316" r:id="rId47"/>
    <p:sldId id="318" r:id="rId48"/>
    <p:sldId id="319" r:id="rId49"/>
    <p:sldId id="364" r:id="rId5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030"/>
    <a:srgbClr val="020000"/>
    <a:srgbClr val="F0265D"/>
    <a:srgbClr val="F34B77"/>
    <a:srgbClr val="EBAFB5"/>
    <a:srgbClr val="F4D3D6"/>
    <a:srgbClr val="F9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01" autoAdjust="0"/>
    <p:restoredTop sz="93691" autoAdjust="0"/>
  </p:normalViewPr>
  <p:slideViewPr>
    <p:cSldViewPr snapToGrid="0" snapToObjects="1">
      <p:cViewPr varScale="1">
        <p:scale>
          <a:sx n="102" d="100"/>
          <a:sy n="102" d="100"/>
        </p:scale>
        <p:origin x="193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9" y="44627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udo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1521" y="908720"/>
            <a:ext cx="7632848" cy="5328592"/>
          </a:xfrm>
        </p:spPr>
        <p:txBody>
          <a:bodyPr/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fld id="{8A4DB464-D8D8-41F6-9F38-5EDC4563F372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251521" y="44626"/>
            <a:ext cx="7704534" cy="575791"/>
          </a:xfrm>
        </p:spPr>
        <p:txBody>
          <a:bodyPr/>
          <a:lstStyle>
            <a:lvl1pPr marL="0" indent="0">
              <a:buNone/>
              <a:defRPr b="1">
                <a:effectLst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1766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l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923287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ads Escuro MBA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33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73600" y="1078088"/>
            <a:ext cx="40538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68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1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7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3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4/1/24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755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12.png"/><Relationship Id="rId4" Type="http://schemas.openxmlformats.org/officeDocument/2006/relationships/image" Target="../media/image37.jp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12.png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g"/><Relationship Id="rId4" Type="http://schemas.openxmlformats.org/officeDocument/2006/relationships/image" Target="../media/image6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/Users/cl0743/Desktop/videos-completo/video_final.mp4" TargetMode="External"/><Relationship Id="rId4" Type="http://schemas.openxmlformats.org/officeDocument/2006/relationships/image" Target="../media/image7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125" y="1999290"/>
            <a:ext cx="3604019" cy="10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8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817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08150"/>
            <a:ext cx="4175760" cy="32004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2000" b="1" spc="70" dirty="0">
                <a:latin typeface="Arial"/>
                <a:cs typeface="Arial"/>
              </a:rPr>
              <a:t>3.</a:t>
            </a:r>
            <a:r>
              <a:rPr sz="2000" b="1" spc="-285" dirty="0">
                <a:latin typeface="Arial"/>
                <a:cs typeface="Arial"/>
              </a:rPr>
              <a:t> </a:t>
            </a:r>
            <a:r>
              <a:rPr sz="2000" b="1" spc="-60" dirty="0">
                <a:latin typeface="Arial"/>
                <a:cs typeface="Arial"/>
              </a:rPr>
              <a:t>CONSUMER</a:t>
            </a:r>
            <a:r>
              <a:rPr sz="2000" b="1" spc="-27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TO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spc="-60" dirty="0">
                <a:latin typeface="Arial"/>
                <a:cs typeface="Arial"/>
              </a:rPr>
              <a:t>CONSUMER</a:t>
            </a:r>
            <a:endParaRPr sz="2000">
              <a:latin typeface="Arial"/>
              <a:cs typeface="Arial"/>
            </a:endParaRPr>
          </a:p>
          <a:p>
            <a:pPr marL="12700" marR="5080">
              <a:spcBef>
                <a:spcPts val="1000"/>
              </a:spcBef>
            </a:pPr>
            <a:r>
              <a:rPr sz="2000" spc="-135" dirty="0">
                <a:latin typeface="Arial"/>
                <a:cs typeface="Arial"/>
              </a:rPr>
              <a:t>Pessoa </a:t>
            </a:r>
            <a:r>
              <a:rPr sz="2000" spc="-80" dirty="0">
                <a:latin typeface="Arial"/>
                <a:cs typeface="Arial"/>
              </a:rPr>
              <a:t>física </a:t>
            </a:r>
            <a:r>
              <a:rPr sz="2000" spc="-10" dirty="0">
                <a:latin typeface="Arial"/>
                <a:cs typeface="Arial"/>
              </a:rPr>
              <a:t>vende </a:t>
            </a:r>
            <a:r>
              <a:rPr sz="2000" spc="-30" dirty="0">
                <a:latin typeface="Arial"/>
                <a:cs typeface="Arial"/>
              </a:rPr>
              <a:t>para </a:t>
            </a:r>
            <a:r>
              <a:rPr sz="2000" spc="-45" dirty="0">
                <a:latin typeface="Arial"/>
                <a:cs typeface="Arial"/>
              </a:rPr>
              <a:t>outras  </a:t>
            </a:r>
            <a:r>
              <a:rPr sz="2000" spc="-80" dirty="0">
                <a:latin typeface="Arial"/>
                <a:cs typeface="Arial"/>
              </a:rPr>
              <a:t>pessoas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físicas,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gerando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receita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partir 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produtos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fabricados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em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25" dirty="0">
                <a:latin typeface="Arial"/>
                <a:cs typeface="Arial"/>
              </a:rPr>
              <a:t>casa.</a:t>
            </a:r>
            <a:endParaRPr sz="2000">
              <a:latin typeface="Arial"/>
              <a:cs typeface="Arial"/>
            </a:endParaRPr>
          </a:p>
          <a:p>
            <a:pPr marL="12700" marR="109220">
              <a:spcBef>
                <a:spcPts val="100"/>
              </a:spcBef>
            </a:pPr>
            <a:r>
              <a:rPr sz="2000" spc="-80" dirty="0">
                <a:latin typeface="Arial"/>
                <a:cs typeface="Arial"/>
              </a:rPr>
              <a:t>Ex: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Artesãos,</a:t>
            </a:r>
            <a:r>
              <a:rPr sz="2000" spc="-28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cozinheiros,</a:t>
            </a:r>
            <a:r>
              <a:rPr sz="2000" spc="-28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crocheteiros 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revendedores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cosméticos.</a:t>
            </a:r>
            <a:endParaRPr sz="2000">
              <a:latin typeface="Arial"/>
              <a:cs typeface="Arial"/>
            </a:endParaRPr>
          </a:p>
          <a:p>
            <a:pPr marL="12700" marR="436880" algn="just">
              <a:lnSpc>
                <a:spcPct val="102099"/>
              </a:lnSpc>
              <a:spcBef>
                <a:spcPts val="1150"/>
              </a:spcBef>
            </a:pPr>
            <a:r>
              <a:rPr sz="2000" spc="-55" dirty="0">
                <a:latin typeface="Arial"/>
                <a:cs typeface="Arial"/>
              </a:rPr>
              <a:t>Existem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marketplaces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que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aceitam  </a:t>
            </a:r>
            <a:r>
              <a:rPr sz="2000" spc="-120" dirty="0">
                <a:latin typeface="Arial"/>
                <a:cs typeface="Arial"/>
              </a:rPr>
              <a:t>esses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vendedores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para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ajudá-los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  </a:t>
            </a:r>
            <a:r>
              <a:rPr sz="2000" spc="-65" dirty="0">
                <a:latin typeface="Arial"/>
                <a:cs typeface="Arial"/>
              </a:rPr>
              <a:t>alcançar </a:t>
            </a:r>
            <a:r>
              <a:rPr sz="2000" spc="-10" dirty="0">
                <a:latin typeface="Arial"/>
                <a:cs typeface="Arial"/>
              </a:rPr>
              <a:t>públicos</a:t>
            </a:r>
            <a:r>
              <a:rPr sz="2000" spc="-38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maiores.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256" y="1825891"/>
            <a:ext cx="4022725" cy="1484630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516890">
              <a:spcBef>
                <a:spcPts val="24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566420" marR="5080" indent="-554355">
              <a:lnSpc>
                <a:spcPts val="3920"/>
              </a:lnSpc>
              <a:spcBef>
                <a:spcPts val="685"/>
              </a:spcBef>
            </a:pPr>
            <a:r>
              <a:rPr sz="3600" spc="45" dirty="0"/>
              <a:t>C2C </a:t>
            </a:r>
            <a:r>
              <a:rPr sz="3600" spc="-30" dirty="0"/>
              <a:t>-</a:t>
            </a:r>
            <a:r>
              <a:rPr sz="3600" spc="-350" dirty="0"/>
              <a:t> </a:t>
            </a:r>
            <a:r>
              <a:rPr sz="3600" spc="20" dirty="0"/>
              <a:t>CONSUMER  TO</a:t>
            </a:r>
            <a:r>
              <a:rPr sz="3600" spc="-200" dirty="0"/>
              <a:t> </a:t>
            </a:r>
            <a:r>
              <a:rPr sz="3600" spc="20" dirty="0"/>
              <a:t>CONSUMER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1399744" y="3470174"/>
            <a:ext cx="2703195" cy="2350135"/>
            <a:chOff x="1399743" y="2612923"/>
            <a:chExt cx="2703195" cy="2350135"/>
          </a:xfrm>
        </p:grpSpPr>
        <p:sp>
          <p:nvSpPr>
            <p:cNvPr id="5" name="object 5"/>
            <p:cNvSpPr/>
            <p:nvPr/>
          </p:nvSpPr>
          <p:spPr>
            <a:xfrm>
              <a:off x="2794000" y="2971800"/>
              <a:ext cx="1231900" cy="1143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23616" y="2889834"/>
              <a:ext cx="1378978" cy="13235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3200" y="3835400"/>
              <a:ext cx="1104900" cy="1028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99743" y="3754437"/>
              <a:ext cx="1255453" cy="12081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9400" y="2692400"/>
              <a:ext cx="952500" cy="876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864" y="2612923"/>
              <a:ext cx="1098702" cy="10617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74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998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5715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9437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627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40408"/>
            <a:ext cx="3905250" cy="39179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spcBef>
                <a:spcPts val="944"/>
              </a:spcBef>
            </a:pPr>
            <a:r>
              <a:rPr b="1" spc="60" dirty="0">
                <a:latin typeface="Arial"/>
                <a:cs typeface="Arial"/>
              </a:rPr>
              <a:t>4.</a:t>
            </a:r>
            <a:r>
              <a:rPr b="1" spc="-254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CONSUMER</a:t>
            </a:r>
            <a:r>
              <a:rPr b="1" spc="-240" dirty="0">
                <a:latin typeface="Arial"/>
                <a:cs typeface="Arial"/>
              </a:rPr>
              <a:t> </a:t>
            </a:r>
            <a:r>
              <a:rPr b="1" spc="-30" dirty="0">
                <a:latin typeface="Arial"/>
                <a:cs typeface="Arial"/>
              </a:rPr>
              <a:t>TO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125" dirty="0">
                <a:latin typeface="Arial"/>
                <a:cs typeface="Arial"/>
              </a:rPr>
              <a:t>BUSINESS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  <a:spcBef>
                <a:spcPts val="905"/>
              </a:spcBef>
            </a:pPr>
            <a:r>
              <a:rPr sz="2000" spc="-135" dirty="0">
                <a:latin typeface="Arial"/>
                <a:cs typeface="Arial"/>
              </a:rPr>
              <a:t>Pessoa </a:t>
            </a:r>
            <a:r>
              <a:rPr sz="2000" spc="-80" dirty="0">
                <a:latin typeface="Arial"/>
                <a:cs typeface="Arial"/>
              </a:rPr>
              <a:t>física </a:t>
            </a:r>
            <a:r>
              <a:rPr sz="2000" spc="-10" dirty="0">
                <a:latin typeface="Arial"/>
                <a:cs typeface="Arial"/>
              </a:rPr>
              <a:t>vende</a:t>
            </a:r>
            <a:r>
              <a:rPr sz="2000" spc="-45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produto/serviço  </a:t>
            </a:r>
            <a:r>
              <a:rPr sz="2000" spc="-30" dirty="0">
                <a:latin typeface="Arial"/>
                <a:cs typeface="Arial"/>
              </a:rPr>
              <a:t>para </a:t>
            </a:r>
            <a:r>
              <a:rPr sz="2000" spc="-65" dirty="0">
                <a:latin typeface="Arial"/>
                <a:cs typeface="Arial"/>
              </a:rPr>
              <a:t>empresas. </a:t>
            </a:r>
            <a:r>
              <a:rPr sz="2000" spc="-80" dirty="0">
                <a:latin typeface="Arial"/>
                <a:cs typeface="Arial"/>
              </a:rPr>
              <a:t>Ex: </a:t>
            </a:r>
            <a:r>
              <a:rPr sz="2000" spc="-30" dirty="0">
                <a:latin typeface="Arial"/>
                <a:cs typeface="Arial"/>
              </a:rPr>
              <a:t>fotógrafos,  </a:t>
            </a:r>
            <a:r>
              <a:rPr sz="2000" spc="-40" dirty="0">
                <a:latin typeface="Arial"/>
                <a:cs typeface="Arial"/>
              </a:rPr>
              <a:t>redatores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60" dirty="0">
                <a:latin typeface="Arial"/>
                <a:cs typeface="Arial"/>
              </a:rPr>
              <a:t>freelancer,</a:t>
            </a:r>
            <a:r>
              <a:rPr sz="2000" spc="-275" dirty="0">
                <a:latin typeface="Arial"/>
                <a:cs typeface="Arial"/>
              </a:rPr>
              <a:t> </a:t>
            </a:r>
            <a:r>
              <a:rPr sz="2000" spc="45" dirty="0">
                <a:latin typeface="Arial"/>
                <a:cs typeface="Arial"/>
              </a:rPr>
              <a:t>web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designers,  </a:t>
            </a:r>
            <a:r>
              <a:rPr sz="2000" spc="-20" dirty="0">
                <a:latin typeface="Arial"/>
                <a:cs typeface="Arial"/>
              </a:rPr>
              <a:t>entre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outros.</a:t>
            </a:r>
            <a:endParaRPr sz="2000">
              <a:latin typeface="Arial"/>
              <a:cs typeface="Arial"/>
            </a:endParaRPr>
          </a:p>
          <a:p>
            <a:pPr marL="12700" marR="33655">
              <a:lnSpc>
                <a:spcPct val="102099"/>
              </a:lnSpc>
              <a:spcBef>
                <a:spcPts val="1150"/>
              </a:spcBef>
            </a:pPr>
            <a:r>
              <a:rPr sz="2000" spc="-50" dirty="0">
                <a:latin typeface="Arial"/>
                <a:cs typeface="Arial"/>
              </a:rPr>
              <a:t>Venda </a:t>
            </a:r>
            <a:r>
              <a:rPr sz="2000" spc="-5" dirty="0">
                <a:latin typeface="Arial"/>
                <a:cs typeface="Arial"/>
              </a:rPr>
              <a:t>dos </a:t>
            </a:r>
            <a:r>
              <a:rPr sz="2000" spc="-15" dirty="0">
                <a:latin typeface="Arial"/>
                <a:cs typeface="Arial"/>
              </a:rPr>
              <a:t>direitos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spc="-40" dirty="0">
                <a:latin typeface="Arial"/>
                <a:cs typeface="Arial"/>
              </a:rPr>
              <a:t>uso </a:t>
            </a:r>
            <a:r>
              <a:rPr sz="2000" spc="30" dirty="0">
                <a:latin typeface="Arial"/>
                <a:cs typeface="Arial"/>
              </a:rPr>
              <a:t>em  </a:t>
            </a:r>
            <a:r>
              <a:rPr sz="2000" spc="-20" dirty="0">
                <a:latin typeface="Arial"/>
                <a:cs typeface="Arial"/>
              </a:rPr>
              <a:t>plataforma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on-line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para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download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  </a:t>
            </a:r>
            <a:r>
              <a:rPr sz="2000" spc="-10" dirty="0">
                <a:latin typeface="Arial"/>
                <a:cs typeface="Arial"/>
              </a:rPr>
              <a:t>pagamento</a:t>
            </a:r>
            <a:endParaRPr sz="2000">
              <a:latin typeface="Arial"/>
              <a:cs typeface="Arial"/>
            </a:endParaRPr>
          </a:p>
          <a:p>
            <a:pPr marL="12700" marR="539115">
              <a:lnSpc>
                <a:spcPct val="102099"/>
              </a:lnSpc>
              <a:spcBef>
                <a:spcPts val="1150"/>
              </a:spcBef>
            </a:pPr>
            <a:r>
              <a:rPr sz="2000" spc="-65" dirty="0">
                <a:latin typeface="Arial"/>
                <a:cs typeface="Arial"/>
              </a:rPr>
              <a:t>Tendência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crescimento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com  </a:t>
            </a:r>
            <a:r>
              <a:rPr sz="2000" spc="-10" dirty="0">
                <a:latin typeface="Arial"/>
                <a:cs typeface="Arial"/>
              </a:rPr>
              <a:t>aumento </a:t>
            </a:r>
            <a:r>
              <a:rPr sz="2000" spc="90" dirty="0">
                <a:latin typeface="Arial"/>
                <a:cs typeface="Arial"/>
              </a:rPr>
              <a:t>do </a:t>
            </a:r>
            <a:r>
              <a:rPr sz="2000" spc="-5" dirty="0">
                <a:latin typeface="Arial"/>
                <a:cs typeface="Arial"/>
              </a:rPr>
              <a:t>número </a:t>
            </a:r>
            <a:r>
              <a:rPr sz="2000" spc="15" dirty="0">
                <a:latin typeface="Arial"/>
                <a:cs typeface="Arial"/>
              </a:rPr>
              <a:t>de  </a:t>
            </a:r>
            <a:r>
              <a:rPr sz="2000" spc="-15" dirty="0">
                <a:latin typeface="Arial"/>
                <a:cs typeface="Arial"/>
              </a:rPr>
              <a:t>empreendedores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individuais.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429" y="1825891"/>
            <a:ext cx="4008754" cy="1484630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514984">
              <a:spcBef>
                <a:spcPts val="24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1003935" marR="5080" indent="-991869">
              <a:lnSpc>
                <a:spcPts val="3920"/>
              </a:lnSpc>
              <a:spcBef>
                <a:spcPts val="685"/>
              </a:spcBef>
            </a:pPr>
            <a:r>
              <a:rPr sz="3600" spc="5" dirty="0"/>
              <a:t>C2B </a:t>
            </a:r>
            <a:r>
              <a:rPr sz="3600" spc="-30" dirty="0"/>
              <a:t>-</a:t>
            </a:r>
            <a:r>
              <a:rPr sz="3600" spc="-300" dirty="0"/>
              <a:t> </a:t>
            </a:r>
            <a:r>
              <a:rPr sz="3600" spc="20" dirty="0"/>
              <a:t>CONSUMER  TO</a:t>
            </a:r>
            <a:r>
              <a:rPr sz="3600" spc="-200" dirty="0"/>
              <a:t> </a:t>
            </a:r>
            <a:r>
              <a:rPr sz="3600" spc="-100" dirty="0"/>
              <a:t>BUSINESS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68300" y="3727451"/>
            <a:ext cx="4015104" cy="1871345"/>
            <a:chOff x="368300" y="2870200"/>
            <a:chExt cx="4015104" cy="1871345"/>
          </a:xfrm>
        </p:grpSpPr>
        <p:sp>
          <p:nvSpPr>
            <p:cNvPr id="5" name="object 5"/>
            <p:cNvSpPr/>
            <p:nvPr/>
          </p:nvSpPr>
          <p:spPr>
            <a:xfrm>
              <a:off x="444500" y="2946400"/>
              <a:ext cx="1778000" cy="55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8300" y="2870200"/>
              <a:ext cx="1930400" cy="736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7300" y="4051300"/>
              <a:ext cx="1778000" cy="58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2687" y="3974682"/>
              <a:ext cx="1930400" cy="766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7300" y="3149600"/>
              <a:ext cx="1778000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52687" y="3078543"/>
              <a:ext cx="1930400" cy="74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771900"/>
              <a:ext cx="1778000" cy="596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962" y="3696474"/>
              <a:ext cx="1930400" cy="7743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85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5004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124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300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0"/>
          <p:cNvSpPr/>
          <p:nvPr/>
        </p:nvSpPr>
        <p:spPr>
          <a:xfrm>
            <a:off x="536634" y="2235722"/>
            <a:ext cx="45719" cy="2666488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/>
          <p:cNvSpPr txBox="1"/>
          <p:nvPr/>
        </p:nvSpPr>
        <p:spPr>
          <a:xfrm>
            <a:off x="713985" y="2270720"/>
            <a:ext cx="727057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Negócios Digitais</a:t>
            </a:r>
          </a:p>
          <a:p>
            <a:endParaRPr lang="pt-BR" sz="100" b="1" dirty="0">
              <a:solidFill>
                <a:schemeClr val="bg1"/>
              </a:solidFill>
            </a:endParaRPr>
          </a:p>
          <a:p>
            <a:r>
              <a:rPr lang="pt-BR" sz="2800" b="1" dirty="0">
                <a:solidFill>
                  <a:schemeClr val="bg1"/>
                </a:solidFill>
              </a:rPr>
              <a:t>Profa. Gabriela Salomão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99778" y="574944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2024</a:t>
            </a:r>
          </a:p>
        </p:txBody>
      </p:sp>
      <p:pic>
        <p:nvPicPr>
          <p:cNvPr id="9" name="Picture 5" descr="FIAP-NOVO-2014-MAGENTO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82" y="450935"/>
            <a:ext cx="1502763" cy="43841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1CD2297-8626-4FEC-8744-BE3098D5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136" y="4231443"/>
            <a:ext cx="2800350" cy="1628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0206249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40408"/>
            <a:ext cx="3932554" cy="31432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spcBef>
                <a:spcPts val="944"/>
              </a:spcBef>
            </a:pPr>
            <a:r>
              <a:rPr b="1" spc="-130" dirty="0">
                <a:latin typeface="Arial"/>
                <a:cs typeface="Arial"/>
              </a:rPr>
              <a:t>BUSINESS</a:t>
            </a:r>
            <a:r>
              <a:rPr b="1" spc="-285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TO</a:t>
            </a:r>
            <a:r>
              <a:rPr b="1" spc="-27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ADMINISTRATION</a:t>
            </a:r>
            <a:r>
              <a:rPr b="1" spc="-24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(B2A)</a:t>
            </a:r>
            <a:endParaRPr>
              <a:latin typeface="Arial"/>
              <a:cs typeface="Arial"/>
            </a:endParaRPr>
          </a:p>
          <a:p>
            <a:pPr marL="12700" marR="290195">
              <a:lnSpc>
                <a:spcPct val="102099"/>
              </a:lnSpc>
              <a:spcBef>
                <a:spcPts val="890"/>
              </a:spcBef>
            </a:pPr>
            <a:r>
              <a:rPr sz="2000" spc="-50" dirty="0">
                <a:latin typeface="Arial"/>
                <a:cs typeface="Arial"/>
              </a:rPr>
              <a:t>Venda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produtos </a:t>
            </a:r>
            <a:r>
              <a:rPr sz="2000" spc="-30" dirty="0">
                <a:latin typeface="Arial"/>
                <a:cs typeface="Arial"/>
              </a:rPr>
              <a:t>para a  </a:t>
            </a:r>
            <a:r>
              <a:rPr sz="2000" spc="-40" dirty="0">
                <a:latin typeface="Arial"/>
                <a:cs typeface="Arial"/>
              </a:rPr>
              <a:t>administração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pública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800" dirty="0">
                <a:latin typeface="Arial"/>
                <a:cs typeface="Arial"/>
              </a:rPr>
              <a:t>—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ou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seja,</a:t>
            </a:r>
            <a:r>
              <a:rPr sz="2000" spc="-27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o  </a:t>
            </a:r>
            <a:r>
              <a:rPr sz="2000" spc="-15" dirty="0">
                <a:latin typeface="Arial"/>
                <a:cs typeface="Arial"/>
              </a:rPr>
              <a:t>governo.</a:t>
            </a:r>
            <a:endParaRPr sz="2000">
              <a:latin typeface="Arial"/>
              <a:cs typeface="Arial"/>
            </a:endParaRPr>
          </a:p>
          <a:p>
            <a:pPr marL="12700" marR="654685">
              <a:spcBef>
                <a:spcPts val="1200"/>
              </a:spcBef>
            </a:pPr>
            <a:r>
              <a:rPr sz="2000" spc="-60" dirty="0">
                <a:latin typeface="Arial"/>
                <a:cs typeface="Arial"/>
              </a:rPr>
              <a:t>Participação </a:t>
            </a:r>
            <a:r>
              <a:rPr sz="2000" spc="30" dirty="0">
                <a:latin typeface="Arial"/>
                <a:cs typeface="Arial"/>
              </a:rPr>
              <a:t>em</a:t>
            </a:r>
            <a:r>
              <a:rPr sz="2000" spc="-44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concorrências  </a:t>
            </a:r>
            <a:r>
              <a:rPr sz="2000" spc="-35" dirty="0">
                <a:latin typeface="Arial"/>
                <a:cs typeface="Arial"/>
              </a:rPr>
              <a:t>públicas.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2000" spc="-40" dirty="0">
                <a:latin typeface="Arial"/>
                <a:cs typeface="Arial"/>
              </a:rPr>
              <a:t>Questões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legais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bastante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relevantes.  </a:t>
            </a:r>
            <a:r>
              <a:rPr sz="2000" spc="-110" dirty="0">
                <a:latin typeface="Arial"/>
                <a:cs typeface="Arial"/>
              </a:rPr>
              <a:t>Transações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longa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duração.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845" y="1815301"/>
            <a:ext cx="3951604" cy="1454885"/>
          </a:xfrm>
          <a:prstGeom prst="rect">
            <a:avLst/>
          </a:prstGeom>
        </p:spPr>
        <p:txBody>
          <a:bodyPr vert="horz" wrap="square" lIns="0" tIns="33655" rIns="0" bIns="0" rtlCol="0" anchor="ctr">
            <a:spAutoFit/>
          </a:bodyPr>
          <a:lstStyle/>
          <a:p>
            <a:pPr marL="457834">
              <a:spcBef>
                <a:spcPts val="26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201930" marR="5080" indent="-189865">
              <a:lnSpc>
                <a:spcPts val="3890"/>
              </a:lnSpc>
              <a:spcBef>
                <a:spcPts val="420"/>
              </a:spcBef>
            </a:pPr>
            <a:r>
              <a:rPr sz="3300" spc="40" dirty="0"/>
              <a:t>B2A </a:t>
            </a:r>
            <a:r>
              <a:rPr sz="3300" spc="-25" dirty="0"/>
              <a:t>- </a:t>
            </a:r>
            <a:r>
              <a:rPr sz="3300" spc="-95" dirty="0"/>
              <a:t>BUSINESS</a:t>
            </a:r>
            <a:r>
              <a:rPr sz="3300" spc="-495" dirty="0"/>
              <a:t> </a:t>
            </a:r>
            <a:r>
              <a:rPr sz="3300" spc="20" dirty="0"/>
              <a:t>TO  </a:t>
            </a:r>
            <a:r>
              <a:rPr sz="3300" spc="114" dirty="0"/>
              <a:t>ADMINI</a:t>
            </a:r>
            <a:r>
              <a:rPr sz="3300" spc="85" dirty="0"/>
              <a:t>S</a:t>
            </a:r>
            <a:r>
              <a:rPr sz="3300" spc="-150" dirty="0"/>
              <a:t>TR</a:t>
            </a:r>
            <a:r>
              <a:rPr sz="3300" spc="-180" dirty="0"/>
              <a:t>A</a:t>
            </a:r>
            <a:r>
              <a:rPr sz="3300" spc="120" dirty="0"/>
              <a:t>TION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524503" y="3686289"/>
            <a:ext cx="3435350" cy="1841500"/>
            <a:chOff x="524503" y="2829039"/>
            <a:chExt cx="3435350" cy="1841500"/>
          </a:xfrm>
        </p:grpSpPr>
        <p:sp>
          <p:nvSpPr>
            <p:cNvPr id="5" name="object 5"/>
            <p:cNvSpPr/>
            <p:nvPr/>
          </p:nvSpPr>
          <p:spPr>
            <a:xfrm>
              <a:off x="952500" y="2908300"/>
              <a:ext cx="2654300" cy="55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1537" y="2829039"/>
              <a:ext cx="2814535" cy="7338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08200" y="3975100"/>
              <a:ext cx="1778000" cy="596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9358" y="3903579"/>
              <a:ext cx="1930400" cy="766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6899" y="3746500"/>
              <a:ext cx="1231900" cy="5969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4503" y="3674973"/>
              <a:ext cx="1377848" cy="76653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8069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6094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442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0543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971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64594"/>
            <a:ext cx="4142104" cy="28219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>
              <a:spcBef>
                <a:spcPts val="655"/>
              </a:spcBef>
            </a:pPr>
            <a:r>
              <a:rPr sz="2000" b="1" spc="-60" dirty="0">
                <a:latin typeface="Arial"/>
                <a:cs typeface="Arial"/>
              </a:rPr>
              <a:t>MOBILE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COMMERCE</a:t>
            </a:r>
            <a:endParaRPr sz="2000">
              <a:latin typeface="Arial"/>
              <a:cs typeface="Arial"/>
            </a:endParaRPr>
          </a:p>
          <a:p>
            <a:pPr marL="12700" marR="612140">
              <a:lnSpc>
                <a:spcPct val="120400"/>
              </a:lnSpc>
              <a:spcBef>
                <a:spcPts val="60"/>
              </a:spcBef>
            </a:pPr>
            <a:r>
              <a:rPr dirty="0">
                <a:latin typeface="Arial"/>
                <a:cs typeface="Arial"/>
              </a:rPr>
              <a:t>Maior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crescimento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nos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últimos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anos.  </a:t>
            </a:r>
            <a:r>
              <a:rPr dirty="0">
                <a:latin typeface="Arial"/>
                <a:cs typeface="Arial"/>
              </a:rPr>
              <a:t>Hábito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39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pesquisa.</a:t>
            </a:r>
            <a:endParaRPr>
              <a:latin typeface="Arial"/>
              <a:cs typeface="Arial"/>
            </a:endParaRPr>
          </a:p>
          <a:p>
            <a:pPr marL="12700" marR="698500">
              <a:lnSpc>
                <a:spcPts val="2000"/>
              </a:lnSpc>
              <a:spcBef>
                <a:spcPts val="640"/>
              </a:spcBef>
            </a:pPr>
            <a:r>
              <a:rPr spc="-45" dirty="0">
                <a:latin typeface="Arial"/>
                <a:cs typeface="Arial"/>
              </a:rPr>
              <a:t>Possibilidade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compra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através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  </a:t>
            </a:r>
            <a:r>
              <a:rPr spc="-50" dirty="0">
                <a:latin typeface="Arial"/>
                <a:cs typeface="Arial"/>
              </a:rPr>
              <a:t>aplicativos.</a:t>
            </a:r>
            <a:endParaRPr>
              <a:latin typeface="Arial"/>
              <a:cs typeface="Arial"/>
            </a:endParaRPr>
          </a:p>
          <a:p>
            <a:pPr marL="12700" marR="280035">
              <a:lnSpc>
                <a:spcPts val="2000"/>
              </a:lnSpc>
              <a:spcBef>
                <a:spcPts val="600"/>
              </a:spcBef>
            </a:pPr>
            <a:r>
              <a:rPr spc="-30" dirty="0">
                <a:latin typeface="Arial"/>
                <a:cs typeface="Arial"/>
              </a:rPr>
              <a:t>Coletar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dados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comportamentais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dos  </a:t>
            </a:r>
            <a:r>
              <a:rPr spc="-40" dirty="0">
                <a:latin typeface="Arial"/>
                <a:cs typeface="Arial"/>
              </a:rPr>
              <a:t>consumidores.</a:t>
            </a:r>
            <a:r>
              <a:rPr spc="-385" dirty="0">
                <a:latin typeface="Arial"/>
                <a:cs typeface="Arial"/>
              </a:rPr>
              <a:t> </a:t>
            </a:r>
            <a:r>
              <a:rPr spc="-70" dirty="0">
                <a:latin typeface="Arial"/>
                <a:cs typeface="Arial"/>
              </a:rPr>
              <a:t>Ex: </a:t>
            </a:r>
            <a:r>
              <a:rPr spc="-45" dirty="0">
                <a:latin typeface="Arial"/>
                <a:cs typeface="Arial"/>
              </a:rPr>
              <a:t>Geolocalização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000"/>
              </a:lnSpc>
              <a:spcBef>
                <a:spcPts val="600"/>
              </a:spcBef>
            </a:pPr>
            <a:r>
              <a:rPr spc="-45" dirty="0">
                <a:latin typeface="Arial"/>
                <a:cs typeface="Arial"/>
              </a:rPr>
              <a:t>Envio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notificações,</a:t>
            </a:r>
            <a:r>
              <a:rPr spc="-245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ofertas</a:t>
            </a:r>
            <a:r>
              <a:rPr spc="-19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promoções  </a:t>
            </a:r>
            <a:r>
              <a:rPr spc="-55" dirty="0">
                <a:latin typeface="Arial"/>
                <a:cs typeface="Arial"/>
              </a:rPr>
              <a:t>personalizadas.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7350" y="1796483"/>
            <a:ext cx="3505835" cy="100838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12700">
              <a:spcBef>
                <a:spcPts val="47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433705">
              <a:spcBef>
                <a:spcPts val="525"/>
              </a:spcBef>
            </a:pPr>
            <a:r>
              <a:rPr sz="3300" spc="90" dirty="0"/>
              <a:t>M-</a:t>
            </a:r>
            <a:r>
              <a:rPr sz="3300" spc="70" dirty="0"/>
              <a:t>C</a:t>
            </a:r>
            <a:r>
              <a:rPr sz="3300" spc="50" dirty="0"/>
              <a:t>OMMERCE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592138" y="3179813"/>
            <a:ext cx="3518535" cy="2369820"/>
            <a:chOff x="592137" y="2322563"/>
            <a:chExt cx="3518535" cy="2369820"/>
          </a:xfrm>
        </p:grpSpPr>
        <p:sp>
          <p:nvSpPr>
            <p:cNvPr id="5" name="object 5"/>
            <p:cNvSpPr/>
            <p:nvPr/>
          </p:nvSpPr>
          <p:spPr>
            <a:xfrm>
              <a:off x="673100" y="2527299"/>
              <a:ext cx="1778000" cy="6604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2137" y="2456497"/>
              <a:ext cx="1930400" cy="83050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95600" y="2400299"/>
              <a:ext cx="1143000" cy="1066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16758" y="2322563"/>
              <a:ext cx="1293558" cy="1243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49400" y="3530600"/>
              <a:ext cx="1143000" cy="10541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4520" y="3448202"/>
              <a:ext cx="1293558" cy="124375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213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9900" y="190499"/>
              <a:ext cx="2692400" cy="444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8200" y="134175"/>
              <a:ext cx="2798876" cy="455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8999" y="190499"/>
              <a:ext cx="2527300" cy="4445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81527" y="134175"/>
              <a:ext cx="2620797" cy="4559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22999" y="190499"/>
              <a:ext cx="2514600" cy="44450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66789" y="134175"/>
              <a:ext cx="2620797" cy="45593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326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08150"/>
            <a:ext cx="4080510" cy="28956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2000" b="1" spc="-55" dirty="0">
                <a:latin typeface="Arial"/>
                <a:cs typeface="Arial"/>
              </a:rPr>
              <a:t>TV</a:t>
            </a:r>
            <a:r>
              <a:rPr sz="2000" b="1" spc="-26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COMMERCE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800"/>
              </a:lnSpc>
              <a:spcBef>
                <a:spcPts val="980"/>
              </a:spcBef>
            </a:pPr>
            <a:r>
              <a:rPr sz="2000" spc="-35" dirty="0">
                <a:latin typeface="Arial"/>
                <a:cs typeface="Arial"/>
              </a:rPr>
              <a:t>Une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Smart</a:t>
            </a:r>
            <a:r>
              <a:rPr sz="2000" spc="-270" dirty="0">
                <a:latin typeface="Arial"/>
                <a:cs typeface="Arial"/>
              </a:rPr>
              <a:t> </a:t>
            </a:r>
            <a:r>
              <a:rPr sz="2000" spc="-110" dirty="0">
                <a:latin typeface="Arial"/>
                <a:cs typeface="Arial"/>
              </a:rPr>
              <a:t>TV</a:t>
            </a:r>
            <a:r>
              <a:rPr sz="2000" spc="-254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com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114" dirty="0">
                <a:latin typeface="Arial"/>
                <a:cs typeface="Arial"/>
              </a:rPr>
              <a:t>as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vendas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online.  </a:t>
            </a:r>
            <a:r>
              <a:rPr sz="2000" spc="-80" dirty="0">
                <a:latin typeface="Arial"/>
                <a:cs typeface="Arial"/>
              </a:rPr>
              <a:t>Ex: </a:t>
            </a:r>
            <a:r>
              <a:rPr sz="2000" spc="-50" dirty="0">
                <a:latin typeface="Arial"/>
                <a:cs typeface="Arial"/>
              </a:rPr>
              <a:t>Telespectador </a:t>
            </a:r>
            <a:r>
              <a:rPr sz="2000" spc="-95" dirty="0">
                <a:latin typeface="Arial"/>
                <a:cs typeface="Arial"/>
              </a:rPr>
              <a:t>assiste </a:t>
            </a:r>
            <a:r>
              <a:rPr sz="2000" spc="-20" dirty="0">
                <a:latin typeface="Arial"/>
                <a:cs typeface="Arial"/>
              </a:rPr>
              <a:t>programa  </a:t>
            </a:r>
            <a:r>
              <a:rPr sz="2000" spc="30" dirty="0">
                <a:latin typeface="Arial"/>
                <a:cs typeface="Arial"/>
              </a:rPr>
              <a:t>em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25" dirty="0">
                <a:latin typeface="Arial"/>
                <a:cs typeface="Arial"/>
              </a:rPr>
              <a:t>que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anúncios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são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exibidos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na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tela.  </a:t>
            </a:r>
            <a:r>
              <a:rPr sz="2000" spc="-90" dirty="0">
                <a:latin typeface="Arial"/>
                <a:cs typeface="Arial"/>
              </a:rPr>
              <a:t>Caso </a:t>
            </a:r>
            <a:r>
              <a:rPr sz="2000" spc="-10" dirty="0">
                <a:latin typeface="Arial"/>
                <a:cs typeface="Arial"/>
              </a:rPr>
              <a:t>ele </a:t>
            </a:r>
            <a:r>
              <a:rPr sz="2000" spc="-25" dirty="0">
                <a:latin typeface="Arial"/>
                <a:cs typeface="Arial"/>
              </a:rPr>
              <a:t>tenha </a:t>
            </a:r>
            <a:r>
              <a:rPr sz="2000" spc="-60" dirty="0">
                <a:latin typeface="Arial"/>
                <a:cs typeface="Arial"/>
              </a:rPr>
              <a:t>interesse </a:t>
            </a:r>
            <a:r>
              <a:rPr sz="2000" spc="35" dirty="0">
                <a:latin typeface="Arial"/>
                <a:cs typeface="Arial"/>
              </a:rPr>
              <a:t>no </a:t>
            </a:r>
            <a:r>
              <a:rPr sz="2000" spc="10" dirty="0">
                <a:latin typeface="Arial"/>
                <a:cs typeface="Arial"/>
              </a:rPr>
              <a:t>produto,  </a:t>
            </a:r>
            <a:r>
              <a:rPr sz="2000" spc="-50" dirty="0">
                <a:latin typeface="Arial"/>
                <a:cs typeface="Arial"/>
              </a:rPr>
              <a:t>basta </a:t>
            </a:r>
            <a:r>
              <a:rPr sz="2000" spc="-100" dirty="0">
                <a:latin typeface="Arial"/>
                <a:cs typeface="Arial"/>
              </a:rPr>
              <a:t>acessar </a:t>
            </a:r>
            <a:r>
              <a:rPr sz="2000" spc="105" dirty="0">
                <a:latin typeface="Arial"/>
                <a:cs typeface="Arial"/>
              </a:rPr>
              <a:t>o </a:t>
            </a:r>
            <a:r>
              <a:rPr sz="2000" spc="-30" dirty="0">
                <a:latin typeface="Arial"/>
                <a:cs typeface="Arial"/>
              </a:rPr>
              <a:t>anúncio </a:t>
            </a:r>
            <a:r>
              <a:rPr sz="2000" spc="30" dirty="0">
                <a:latin typeface="Arial"/>
                <a:cs typeface="Arial"/>
              </a:rPr>
              <a:t>e </a:t>
            </a:r>
            <a:r>
              <a:rPr sz="2000" spc="-25" dirty="0">
                <a:latin typeface="Arial"/>
                <a:cs typeface="Arial"/>
              </a:rPr>
              <a:t>concluir </a:t>
            </a:r>
            <a:r>
              <a:rPr sz="2000" spc="-30" dirty="0">
                <a:latin typeface="Arial"/>
                <a:cs typeface="Arial"/>
              </a:rPr>
              <a:t>a  </a:t>
            </a:r>
            <a:r>
              <a:rPr sz="2000" spc="-10" dirty="0">
                <a:latin typeface="Arial"/>
                <a:cs typeface="Arial"/>
              </a:rPr>
              <a:t>compra </a:t>
            </a:r>
            <a:r>
              <a:rPr sz="2000" spc="-5" dirty="0">
                <a:latin typeface="Arial"/>
                <a:cs typeface="Arial"/>
              </a:rPr>
              <a:t>pela</a:t>
            </a:r>
            <a:r>
              <a:rPr sz="2000" spc="-434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tv.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1300"/>
              </a:spcBef>
            </a:pPr>
            <a:r>
              <a:rPr sz="2000" spc="-15" dirty="0">
                <a:latin typeface="Arial"/>
                <a:cs typeface="Arial"/>
              </a:rPr>
              <a:t>Atratividade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compra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por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impulso.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7350" y="1796483"/>
            <a:ext cx="3505835" cy="100838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12700">
              <a:spcBef>
                <a:spcPts val="47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615315">
              <a:spcBef>
                <a:spcPts val="525"/>
              </a:spcBef>
            </a:pPr>
            <a:r>
              <a:rPr sz="3300" spc="-400" dirty="0"/>
              <a:t>T</a:t>
            </a:r>
            <a:r>
              <a:rPr sz="3300" spc="-35" dirty="0"/>
              <a:t>-</a:t>
            </a:r>
            <a:r>
              <a:rPr sz="3300" spc="-114" dirty="0"/>
              <a:t>C</a:t>
            </a:r>
            <a:r>
              <a:rPr sz="3300" spc="50" dirty="0"/>
              <a:t>OMMERCE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2482050" y="3137065"/>
            <a:ext cx="1471295" cy="1409700"/>
            <a:chOff x="2482049" y="2279815"/>
            <a:chExt cx="1471295" cy="1409700"/>
          </a:xfrm>
        </p:grpSpPr>
        <p:sp>
          <p:nvSpPr>
            <p:cNvPr id="5" name="object 5"/>
            <p:cNvSpPr/>
            <p:nvPr/>
          </p:nvSpPr>
          <p:spPr>
            <a:xfrm>
              <a:off x="2552699" y="2362200"/>
              <a:ext cx="1320800" cy="1219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82049" y="2279815"/>
              <a:ext cx="1471180" cy="14096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3838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5725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20799" y="342900"/>
              <a:ext cx="6502400" cy="4445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9095" y="292100"/>
              <a:ext cx="6625805" cy="4559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938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708150"/>
            <a:ext cx="4150995" cy="36576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2000" b="1" spc="-90" dirty="0">
                <a:latin typeface="Arial"/>
                <a:cs typeface="Arial"/>
              </a:rPr>
              <a:t>SOCIAL</a:t>
            </a:r>
            <a:r>
              <a:rPr sz="2000" b="1" spc="-270" dirty="0">
                <a:latin typeface="Arial"/>
                <a:cs typeface="Arial"/>
              </a:rPr>
              <a:t> </a:t>
            </a:r>
            <a:r>
              <a:rPr sz="2000" b="1" spc="-65" dirty="0">
                <a:latin typeface="Arial"/>
                <a:cs typeface="Arial"/>
              </a:rPr>
              <a:t>COMMERCE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1000"/>
              </a:lnSpc>
              <a:spcBef>
                <a:spcPts val="975"/>
              </a:spcBef>
            </a:pPr>
            <a:r>
              <a:rPr sz="2000" spc="-90" dirty="0">
                <a:latin typeface="Arial"/>
                <a:cs typeface="Arial"/>
              </a:rPr>
              <a:t>Redes </a:t>
            </a:r>
            <a:r>
              <a:rPr sz="2000" spc="-70" dirty="0">
                <a:latin typeface="Arial"/>
                <a:cs typeface="Arial"/>
              </a:rPr>
              <a:t>sociais </a:t>
            </a:r>
            <a:r>
              <a:rPr sz="2000" spc="-80" dirty="0">
                <a:latin typeface="Arial"/>
                <a:cs typeface="Arial"/>
              </a:rPr>
              <a:t>usadas </a:t>
            </a:r>
            <a:r>
              <a:rPr sz="2000" spc="-30" dirty="0">
                <a:latin typeface="Arial"/>
                <a:cs typeface="Arial"/>
              </a:rPr>
              <a:t>para </a:t>
            </a:r>
            <a:r>
              <a:rPr sz="2000" spc="-40" dirty="0">
                <a:latin typeface="Arial"/>
                <a:cs typeface="Arial"/>
              </a:rPr>
              <a:t>maximizar  </a:t>
            </a:r>
            <a:r>
              <a:rPr sz="2000" spc="-114" dirty="0">
                <a:latin typeface="Arial"/>
                <a:cs typeface="Arial"/>
              </a:rPr>
              <a:t>as </a:t>
            </a:r>
            <a:r>
              <a:rPr sz="2000" spc="-60" dirty="0">
                <a:latin typeface="Arial"/>
                <a:cs typeface="Arial"/>
              </a:rPr>
              <a:t>vendas. </a:t>
            </a:r>
            <a:r>
              <a:rPr sz="2000" spc="-80" dirty="0">
                <a:latin typeface="Arial"/>
                <a:cs typeface="Arial"/>
              </a:rPr>
              <a:t>Ex: </a:t>
            </a:r>
            <a:r>
              <a:rPr sz="2000" spc="-25" dirty="0">
                <a:latin typeface="Arial"/>
                <a:cs typeface="Arial"/>
              </a:rPr>
              <a:t>recrutamento </a:t>
            </a:r>
            <a:r>
              <a:rPr sz="2000" spc="15" dirty="0">
                <a:latin typeface="Arial"/>
                <a:cs typeface="Arial"/>
              </a:rPr>
              <a:t>de  </a:t>
            </a:r>
            <a:r>
              <a:rPr sz="2000" spc="-50" dirty="0">
                <a:latin typeface="Arial"/>
                <a:cs typeface="Arial"/>
              </a:rPr>
              <a:t>representantes </a:t>
            </a:r>
            <a:r>
              <a:rPr sz="2000" spc="-15" dirty="0">
                <a:latin typeface="Arial"/>
                <a:cs typeface="Arial"/>
              </a:rPr>
              <a:t>independentes </a:t>
            </a:r>
            <a:r>
              <a:rPr sz="2000" spc="-30" dirty="0">
                <a:latin typeface="Arial"/>
                <a:cs typeface="Arial"/>
              </a:rPr>
              <a:t>para  </a:t>
            </a:r>
            <a:r>
              <a:rPr sz="2000" dirty="0">
                <a:latin typeface="Arial"/>
                <a:cs typeface="Arial"/>
              </a:rPr>
              <a:t>promover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vender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para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114" dirty="0">
                <a:latin typeface="Arial"/>
                <a:cs typeface="Arial"/>
              </a:rPr>
              <a:t>suas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redes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de  </a:t>
            </a:r>
            <a:r>
              <a:rPr sz="2000" spc="-30" dirty="0">
                <a:latin typeface="Arial"/>
                <a:cs typeface="Arial"/>
              </a:rPr>
              <a:t>contato,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ganhando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uma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comissão.</a:t>
            </a:r>
            <a:endParaRPr sz="2000">
              <a:latin typeface="Arial"/>
              <a:cs typeface="Arial"/>
            </a:endParaRPr>
          </a:p>
          <a:p>
            <a:pPr marL="12700" marR="354965">
              <a:lnSpc>
                <a:spcPct val="104200"/>
              </a:lnSpc>
              <a:spcBef>
                <a:spcPts val="1100"/>
              </a:spcBef>
            </a:pPr>
            <a:r>
              <a:rPr sz="2000" spc="-30" dirty="0">
                <a:latin typeface="Arial"/>
                <a:cs typeface="Arial"/>
              </a:rPr>
              <a:t>Menores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gastos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com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publicidade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  </a:t>
            </a:r>
            <a:r>
              <a:rPr sz="2000" spc="-65" dirty="0">
                <a:latin typeface="Arial"/>
                <a:cs typeface="Arial"/>
              </a:rPr>
              <a:t>pessoal</a:t>
            </a:r>
            <a:endParaRPr sz="2000">
              <a:latin typeface="Arial"/>
              <a:cs typeface="Arial"/>
            </a:endParaRPr>
          </a:p>
          <a:p>
            <a:pPr marL="12700" marR="192405">
              <a:spcBef>
                <a:spcPts val="1200"/>
              </a:spcBef>
            </a:pPr>
            <a:r>
              <a:rPr sz="2000" spc="5" dirty="0">
                <a:latin typeface="Arial"/>
                <a:cs typeface="Arial"/>
              </a:rPr>
              <a:t>Aumento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20" dirty="0">
                <a:latin typeface="Arial"/>
                <a:cs typeface="Arial"/>
              </a:rPr>
              <a:t>da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capacidade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atingir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o  </a:t>
            </a:r>
            <a:r>
              <a:rPr sz="2000" spc="-5" dirty="0">
                <a:latin typeface="Arial"/>
                <a:cs typeface="Arial"/>
              </a:rPr>
              <a:t>público.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7350" y="1796483"/>
            <a:ext cx="3505835" cy="1008380"/>
          </a:xfrm>
          <a:prstGeom prst="rect">
            <a:avLst/>
          </a:prstGeom>
        </p:spPr>
        <p:txBody>
          <a:bodyPr vert="horz" wrap="square" lIns="0" tIns="60325" rIns="0" bIns="0" rtlCol="0" anchor="ctr">
            <a:spAutoFit/>
          </a:bodyPr>
          <a:lstStyle/>
          <a:p>
            <a:pPr marL="12700">
              <a:spcBef>
                <a:spcPts val="47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573405">
              <a:spcBef>
                <a:spcPts val="525"/>
              </a:spcBef>
            </a:pPr>
            <a:r>
              <a:rPr sz="3300" spc="-105" dirty="0"/>
              <a:t>S-</a:t>
            </a:r>
            <a:r>
              <a:rPr sz="3300" spc="-195" dirty="0"/>
              <a:t>C</a:t>
            </a:r>
            <a:r>
              <a:rPr sz="3300" spc="50" dirty="0"/>
              <a:t>OMMERCE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1228982" y="2933853"/>
            <a:ext cx="2881630" cy="2615565"/>
            <a:chOff x="1228982" y="2076602"/>
            <a:chExt cx="2881630" cy="2615565"/>
          </a:xfrm>
        </p:grpSpPr>
        <p:sp>
          <p:nvSpPr>
            <p:cNvPr id="5" name="object 5"/>
            <p:cNvSpPr/>
            <p:nvPr/>
          </p:nvSpPr>
          <p:spPr>
            <a:xfrm>
              <a:off x="2895600" y="2400299"/>
              <a:ext cx="1143000" cy="106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16758" y="2322563"/>
              <a:ext cx="1293558" cy="1243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49400" y="3530599"/>
              <a:ext cx="1143000" cy="1054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74520" y="3448202"/>
              <a:ext cx="1293558" cy="1243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8100" y="2158999"/>
              <a:ext cx="1143000" cy="10541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28982" y="2076602"/>
              <a:ext cx="1293558" cy="1243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29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257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521" y="908720"/>
            <a:ext cx="7632848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120"/>
              <a:t>BUSINESS</a:t>
            </a:r>
            <a:r>
              <a:rPr lang="pt-BR" sz="3200" b="1" spc="-240"/>
              <a:t> </a:t>
            </a:r>
            <a:r>
              <a:rPr lang="pt-BR" sz="3200" b="1" spc="-30"/>
              <a:t>TO</a:t>
            </a:r>
            <a:r>
              <a:rPr lang="pt-BR" sz="3200" b="1" spc="-195"/>
              <a:t> </a:t>
            </a:r>
            <a:r>
              <a:rPr lang="pt-BR" sz="3200" b="1" spc="-60"/>
              <a:t>CONSUMER</a:t>
            </a:r>
            <a:r>
              <a:rPr lang="pt-BR" sz="3200" b="1" spc="-195"/>
              <a:t> </a:t>
            </a:r>
            <a:r>
              <a:rPr lang="pt-BR" sz="3200" b="1" spc="-70"/>
              <a:t>(B2C)</a:t>
            </a:r>
            <a:endParaRPr lang="pt-BR" sz="3200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179" baseline="1543"/>
              <a:t>BUSINESS </a:t>
            </a:r>
            <a:r>
              <a:rPr lang="pt-BR" sz="3200" b="1" spc="-44" baseline="1543"/>
              <a:t>TO</a:t>
            </a:r>
            <a:r>
              <a:rPr lang="pt-BR" sz="3200" b="1" spc="-592" baseline="1543"/>
              <a:t> </a:t>
            </a:r>
            <a:r>
              <a:rPr lang="pt-BR" sz="3200" b="1" spc="-179" baseline="1543"/>
              <a:t>BUSINESS </a:t>
            </a:r>
            <a:r>
              <a:rPr lang="pt-BR" sz="3200" b="1" spc="-120" baseline="1543"/>
              <a:t>(B2B)</a:t>
            </a:r>
            <a:endParaRPr lang="pt-BR" sz="3200" baseline="1543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60"/>
              <a:t>CONSUMER</a:t>
            </a:r>
            <a:r>
              <a:rPr lang="pt-BR" sz="3200" b="1" spc="-245"/>
              <a:t> </a:t>
            </a:r>
            <a:r>
              <a:rPr lang="pt-BR" sz="3200" b="1" spc="-30"/>
              <a:t>TO</a:t>
            </a:r>
            <a:r>
              <a:rPr lang="pt-BR" sz="3200" b="1" spc="-195"/>
              <a:t> </a:t>
            </a:r>
            <a:r>
              <a:rPr lang="pt-BR" sz="3200" b="1" spc="-60"/>
              <a:t>CONSUMER</a:t>
            </a:r>
            <a:r>
              <a:rPr lang="pt-BR" sz="3200" b="1" spc="-195"/>
              <a:t> </a:t>
            </a:r>
            <a:r>
              <a:rPr lang="pt-BR" sz="3200" b="1" spc="-40"/>
              <a:t>(C2C)</a:t>
            </a:r>
            <a:endParaRPr lang="pt-BR" sz="3200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89" baseline="1543"/>
              <a:t>CONSUMER</a:t>
            </a:r>
            <a:r>
              <a:rPr lang="pt-BR" sz="3200" b="1" spc="-359" baseline="1543"/>
              <a:t> </a:t>
            </a:r>
            <a:r>
              <a:rPr lang="pt-BR" sz="3200" b="1" spc="-44" baseline="1543"/>
              <a:t>TO</a:t>
            </a:r>
            <a:r>
              <a:rPr lang="pt-BR" sz="3200" b="1" spc="-292" baseline="1543"/>
              <a:t> </a:t>
            </a:r>
            <a:r>
              <a:rPr lang="pt-BR" sz="3200" b="1" spc="-179" baseline="1543"/>
              <a:t>BUSINESS</a:t>
            </a:r>
            <a:r>
              <a:rPr lang="pt-BR" sz="3200" b="1" spc="-292" baseline="1543"/>
              <a:t> </a:t>
            </a:r>
            <a:r>
              <a:rPr lang="pt-BR" sz="3200" b="1" spc="-82" baseline="1543"/>
              <a:t>(C2B)</a:t>
            </a:r>
            <a:endParaRPr lang="pt-BR" sz="3200" baseline="1543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130"/>
              <a:t>BUSINESS</a:t>
            </a:r>
            <a:r>
              <a:rPr lang="pt-BR" sz="3200" b="1" spc="-285"/>
              <a:t> </a:t>
            </a:r>
            <a:r>
              <a:rPr lang="pt-BR" sz="3200" b="1" spc="-35"/>
              <a:t>TO</a:t>
            </a:r>
            <a:r>
              <a:rPr lang="pt-BR" sz="3200" b="1" spc="-280"/>
              <a:t> </a:t>
            </a:r>
            <a:r>
              <a:rPr lang="pt-BR" sz="3200" b="1" spc="-55"/>
              <a:t>ADMINISTRATION</a:t>
            </a:r>
            <a:r>
              <a:rPr lang="pt-BR" sz="3200" b="1" spc="-245"/>
              <a:t> </a:t>
            </a:r>
            <a:r>
              <a:rPr lang="pt-BR" sz="3200" b="1" spc="-70"/>
              <a:t>(B2A)</a:t>
            </a:r>
            <a:endParaRPr lang="pt-BR" sz="3200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67" baseline="1543"/>
              <a:t>M-COMMERCE</a:t>
            </a:r>
            <a:endParaRPr lang="pt-BR" sz="3200" baseline="1543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80"/>
              <a:t>S-COMMERCE</a:t>
            </a:r>
            <a:endParaRPr lang="pt-BR" sz="3200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120" baseline="1543"/>
              <a:t>T-COMMERCE</a:t>
            </a:r>
            <a:endParaRPr lang="pt-BR" sz="3200" baseline="1543"/>
          </a:p>
          <a:p>
            <a:pPr marL="276225" indent="-264160" defTabSz="457200">
              <a:spcBef>
                <a:spcPct val="20000"/>
              </a:spcBef>
              <a:buFont typeface="Arial"/>
              <a:buAutoNum type="arabicPeriod"/>
              <a:tabLst>
                <a:tab pos="276860" algn="l"/>
              </a:tabLst>
            </a:pPr>
            <a:r>
              <a:rPr lang="pt-BR" sz="3200" b="1" spc="-150"/>
              <a:t>PEER </a:t>
            </a:r>
            <a:r>
              <a:rPr lang="pt-BR" sz="3200" b="1" spc="-30"/>
              <a:t>TO</a:t>
            </a:r>
            <a:r>
              <a:rPr lang="pt-BR" sz="3200" b="1" spc="-335"/>
              <a:t> </a:t>
            </a:r>
            <a:r>
              <a:rPr lang="pt-BR" sz="3200" b="1" spc="-150"/>
              <a:t>PEER </a:t>
            </a:r>
            <a:r>
              <a:rPr lang="pt-BR" sz="3200" b="1" spc="-60"/>
              <a:t>(P2P)</a:t>
            </a:r>
            <a:endParaRPr lang="pt-BR" sz="3200"/>
          </a:p>
        </p:txBody>
      </p:sp>
      <p:sp>
        <p:nvSpPr>
          <p:cNvPr id="3" name="object 3"/>
          <p:cNvSpPr txBox="1">
            <a:spLocks noGrp="1"/>
          </p:cNvSpPr>
          <p:nvPr>
            <p:ph type="body" sz="quarter" idx="13"/>
          </p:nvPr>
        </p:nvSpPr>
        <p:spPr>
          <a:xfrm>
            <a:off x="251521" y="44626"/>
            <a:ext cx="7704534" cy="57579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b="1" kern="1200" spc="-40">
                <a:effectLst/>
                <a:latin typeface="+mn-lt"/>
                <a:ea typeface="+mn-ea"/>
                <a:cs typeface="+mn-cs"/>
              </a:rPr>
              <a:t>C</a:t>
            </a:r>
            <a:r>
              <a:rPr lang="pt-BR" sz="1500" b="1" kern="1200" spc="25">
                <a:effectLst/>
                <a:latin typeface="+mn-lt"/>
                <a:ea typeface="+mn-ea"/>
                <a:cs typeface="+mn-cs"/>
              </a:rPr>
              <a:t>ONHECENDO</a:t>
            </a:r>
            <a:endParaRPr lang="pt-BR" sz="1500" b="1" kern="1200">
              <a:effectLst/>
              <a:latin typeface="+mn-lt"/>
              <a:ea typeface="+mn-ea"/>
              <a:cs typeface="+mn-cs"/>
            </a:endParaRPr>
          </a:p>
          <a:p>
            <a:pPr marR="5080">
              <a:lnSpc>
                <a:spcPct val="90000"/>
              </a:lnSpc>
            </a:pPr>
            <a:r>
              <a:rPr lang="pt-BR" sz="1500" b="1" kern="1200" spc="-10">
                <a:effectLst/>
                <a:latin typeface="+mn-lt"/>
                <a:ea typeface="+mn-ea"/>
                <a:cs typeface="+mn-cs"/>
              </a:rPr>
              <a:t>OS </a:t>
            </a:r>
            <a:r>
              <a:rPr lang="pt-BR" sz="1500" b="1" kern="1200" spc="-15"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pt-BR" sz="1500" b="1" kern="1200" spc="-370"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500" b="1" kern="1200" spc="-15">
                <a:effectLst/>
                <a:latin typeface="+mn-lt"/>
                <a:ea typeface="+mn-ea"/>
                <a:cs typeface="+mn-cs"/>
              </a:rPr>
              <a:t>DE  </a:t>
            </a:r>
            <a:r>
              <a:rPr lang="pt-BR" sz="1500" b="1" kern="1200" spc="-100">
                <a:effectLst/>
                <a:latin typeface="+mn-lt"/>
                <a:ea typeface="+mn-ea"/>
                <a:cs typeface="+mn-cs"/>
              </a:rPr>
              <a:t>E-</a:t>
            </a:r>
            <a:r>
              <a:rPr lang="pt-BR" sz="1500" b="1" kern="1200" spc="-190">
                <a:effectLst/>
                <a:latin typeface="+mn-lt"/>
                <a:ea typeface="+mn-ea"/>
                <a:cs typeface="+mn-cs"/>
              </a:rPr>
              <a:t>C</a:t>
            </a:r>
            <a:r>
              <a:rPr lang="pt-BR" sz="1500" b="1" kern="1200" spc="55">
                <a:effectLst/>
                <a:latin typeface="+mn-lt"/>
                <a:ea typeface="+mn-ea"/>
                <a:cs typeface="+mn-cs"/>
              </a:rPr>
              <a:t>OMMERCE</a:t>
            </a:r>
            <a:endParaRPr lang="pt-BR" sz="1500" b="1" kern="1200"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object 4" hidden="1"/>
          <p:cNvSpPr txBox="1">
            <a:spLocks noGrp="1"/>
          </p:cNvSpPr>
          <p:nvPr>
            <p:ph type="sldNum" sz="quarter" idx="4294967295"/>
          </p:nvPr>
        </p:nvSpPr>
        <p:spPr>
          <a:xfrm>
            <a:off x="8433460" y="4827984"/>
            <a:ext cx="245745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  <a:spcAft>
                <a:spcPts val="600"/>
              </a:spcAft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  <a:spcAft>
                  <a:spcPts val="600"/>
                </a:spcAft>
              </a:pPr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9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708150"/>
            <a:ext cx="4072254" cy="3657600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spcBef>
                <a:spcPts val="1100"/>
              </a:spcBef>
            </a:pPr>
            <a:r>
              <a:rPr sz="2000" b="1" spc="-165" dirty="0">
                <a:latin typeface="Arial"/>
                <a:cs typeface="Arial"/>
              </a:rPr>
              <a:t>PEER </a:t>
            </a:r>
            <a:r>
              <a:rPr sz="2000" b="1" spc="-30" dirty="0">
                <a:latin typeface="Arial"/>
                <a:cs typeface="Arial"/>
              </a:rPr>
              <a:t>TO</a:t>
            </a:r>
            <a:r>
              <a:rPr sz="2000" b="1" spc="-325" dirty="0">
                <a:latin typeface="Arial"/>
                <a:cs typeface="Arial"/>
              </a:rPr>
              <a:t> </a:t>
            </a:r>
            <a:r>
              <a:rPr sz="2000" b="1" spc="-185" dirty="0">
                <a:latin typeface="Arial"/>
                <a:cs typeface="Arial"/>
              </a:rPr>
              <a:t>PEER</a:t>
            </a:r>
            <a:endParaRPr sz="2000">
              <a:latin typeface="Arial"/>
              <a:cs typeface="Arial"/>
            </a:endParaRPr>
          </a:p>
          <a:p>
            <a:pPr marL="12700" marR="58419">
              <a:spcBef>
                <a:spcPts val="1000"/>
              </a:spcBef>
            </a:pPr>
            <a:r>
              <a:rPr sz="2000" spc="-175" dirty="0">
                <a:latin typeface="Arial"/>
                <a:cs typeface="Arial"/>
              </a:rPr>
              <a:t>Passa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despercebido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pela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maioria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dos  </a:t>
            </a:r>
            <a:r>
              <a:rPr sz="2000" spc="-55" dirty="0">
                <a:latin typeface="Arial"/>
                <a:cs typeface="Arial"/>
              </a:rPr>
              <a:t>comerciantes.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  <a:spcBef>
                <a:spcPts val="1165"/>
              </a:spcBef>
            </a:pPr>
            <a:r>
              <a:rPr sz="2000" spc="-80" dirty="0">
                <a:latin typeface="Arial"/>
                <a:cs typeface="Arial"/>
              </a:rPr>
              <a:t>Ex: </a:t>
            </a:r>
            <a:r>
              <a:rPr sz="2000" spc="-15" dirty="0">
                <a:latin typeface="Arial"/>
                <a:cs typeface="Arial"/>
              </a:rPr>
              <a:t>Compartilhamento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spc="-75" dirty="0">
                <a:latin typeface="Arial"/>
                <a:cs typeface="Arial"/>
              </a:rPr>
              <a:t>dicas,  </a:t>
            </a:r>
            <a:r>
              <a:rPr sz="2000" spc="-25" dirty="0">
                <a:latin typeface="Arial"/>
                <a:cs typeface="Arial"/>
              </a:rPr>
              <a:t>documentos, </a:t>
            </a:r>
            <a:r>
              <a:rPr sz="2000" spc="-40" dirty="0">
                <a:latin typeface="Arial"/>
                <a:cs typeface="Arial"/>
              </a:rPr>
              <a:t>imagens, </a:t>
            </a:r>
            <a:r>
              <a:rPr sz="2000" spc="-45" dirty="0">
                <a:latin typeface="Arial"/>
                <a:cs typeface="Arial"/>
              </a:rPr>
              <a:t>vídeos </a:t>
            </a:r>
            <a:r>
              <a:rPr sz="2000" spc="25" dirty="0">
                <a:latin typeface="Arial"/>
                <a:cs typeface="Arial"/>
              </a:rPr>
              <a:t>por  </a:t>
            </a:r>
            <a:r>
              <a:rPr sz="2000" spc="20" dirty="0">
                <a:latin typeface="Arial"/>
                <a:cs typeface="Arial"/>
              </a:rPr>
              <a:t>meio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plataformas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como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05" dirty="0">
                <a:latin typeface="Arial"/>
                <a:cs typeface="Arial"/>
              </a:rPr>
              <a:t>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4Shared 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Whatsapp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por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exemplo.</a:t>
            </a:r>
            <a:endParaRPr sz="2000">
              <a:latin typeface="Arial"/>
              <a:cs typeface="Arial"/>
            </a:endParaRPr>
          </a:p>
          <a:p>
            <a:pPr marL="12700" marR="799465" algn="just">
              <a:spcBef>
                <a:spcPts val="1300"/>
              </a:spcBef>
            </a:pPr>
            <a:r>
              <a:rPr sz="2000" spc="-30" dirty="0">
                <a:latin typeface="Arial"/>
                <a:cs typeface="Arial"/>
              </a:rPr>
              <a:t>Monetização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por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cobrança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de  </a:t>
            </a:r>
            <a:r>
              <a:rPr sz="2000" spc="-40" dirty="0">
                <a:latin typeface="Arial"/>
                <a:cs typeface="Arial"/>
              </a:rPr>
              <a:t>mensalidades </a:t>
            </a:r>
            <a:r>
              <a:rPr sz="2000" spc="35" dirty="0">
                <a:latin typeface="Arial"/>
                <a:cs typeface="Arial"/>
              </a:rPr>
              <a:t>ou</a:t>
            </a:r>
            <a:r>
              <a:rPr sz="2000" spc="-44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pagamentos  </a:t>
            </a:r>
            <a:r>
              <a:rPr sz="2000" spc="-35" dirty="0">
                <a:latin typeface="Arial"/>
                <a:cs typeface="Arial"/>
              </a:rPr>
              <a:t>pontuais.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7350" y="1823287"/>
            <a:ext cx="3505835" cy="1465580"/>
          </a:xfrm>
          <a:prstGeom prst="rect">
            <a:avLst/>
          </a:prstGeom>
        </p:spPr>
        <p:txBody>
          <a:bodyPr vert="horz" wrap="square" lIns="0" tIns="33655" rIns="0" bIns="0" rtlCol="0" anchor="ctr">
            <a:spAutoFit/>
          </a:bodyPr>
          <a:lstStyle/>
          <a:p>
            <a:pPr marL="12700">
              <a:spcBef>
                <a:spcPts val="26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595630" marR="5080" indent="2089150">
              <a:lnSpc>
                <a:spcPct val="103499"/>
              </a:lnSpc>
              <a:spcBef>
                <a:spcPts val="95"/>
              </a:spcBef>
            </a:pPr>
            <a:r>
              <a:rPr sz="3300" spc="30" dirty="0"/>
              <a:t>P2P  </a:t>
            </a:r>
            <a:r>
              <a:rPr sz="3300" spc="-175" dirty="0"/>
              <a:t>PEER </a:t>
            </a:r>
            <a:r>
              <a:rPr sz="3300" spc="20" dirty="0"/>
              <a:t>TO</a:t>
            </a:r>
            <a:r>
              <a:rPr sz="3300" spc="-155" dirty="0"/>
              <a:t> </a:t>
            </a:r>
            <a:r>
              <a:rPr sz="3300" spc="-175" dirty="0"/>
              <a:t>PEER</a:t>
            </a:r>
            <a:endParaRPr sz="3300"/>
          </a:p>
        </p:txBody>
      </p:sp>
      <p:grpSp>
        <p:nvGrpSpPr>
          <p:cNvPr id="4" name="object 4"/>
          <p:cNvGrpSpPr/>
          <p:nvPr/>
        </p:nvGrpSpPr>
        <p:grpSpPr>
          <a:xfrm>
            <a:off x="1059649" y="3560394"/>
            <a:ext cx="2741930" cy="1921510"/>
            <a:chOff x="1059649" y="2703144"/>
            <a:chExt cx="2741930" cy="1921510"/>
          </a:xfrm>
        </p:grpSpPr>
        <p:sp>
          <p:nvSpPr>
            <p:cNvPr id="5" name="object 5"/>
            <p:cNvSpPr/>
            <p:nvPr/>
          </p:nvSpPr>
          <p:spPr>
            <a:xfrm>
              <a:off x="2578100" y="3454399"/>
              <a:ext cx="1143000" cy="1066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507449" y="3380473"/>
              <a:ext cx="1293558" cy="1243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0299" y="2781299"/>
              <a:ext cx="1143000" cy="10668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9649" y="2703144"/>
              <a:ext cx="1293558" cy="1243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30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215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401" y="2184046"/>
            <a:ext cx="7833359" cy="234512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 indent="8890">
              <a:lnSpc>
                <a:spcPct val="112700"/>
              </a:lnSpc>
              <a:spcBef>
                <a:spcPts val="100"/>
              </a:spcBef>
            </a:pPr>
            <a:r>
              <a:rPr sz="3400" spc="160" dirty="0">
                <a:solidFill>
                  <a:srgbClr val="FFFFFF"/>
                </a:solidFill>
              </a:rPr>
              <a:t>UMA </a:t>
            </a:r>
            <a:r>
              <a:rPr sz="3400" spc="-100" dirty="0">
                <a:solidFill>
                  <a:srgbClr val="FFFFFF"/>
                </a:solidFill>
              </a:rPr>
              <a:t>LOJA </a:t>
            </a:r>
            <a:r>
              <a:rPr sz="3400" spc="-65" dirty="0">
                <a:solidFill>
                  <a:srgbClr val="FFFFFF"/>
                </a:solidFill>
              </a:rPr>
              <a:t>VIRTUAL </a:t>
            </a:r>
            <a:r>
              <a:rPr sz="3400" spc="-100" dirty="0">
                <a:solidFill>
                  <a:srgbClr val="FFFFFF"/>
                </a:solidFill>
              </a:rPr>
              <a:t>PRECISA  </a:t>
            </a:r>
            <a:r>
              <a:rPr sz="3400" spc="-185" dirty="0">
                <a:solidFill>
                  <a:srgbClr val="FFFFFF"/>
                </a:solidFill>
              </a:rPr>
              <a:t>PRESTAR </a:t>
            </a:r>
            <a:r>
              <a:rPr sz="3400" spc="-30" dirty="0">
                <a:solidFill>
                  <a:srgbClr val="FFFFFF"/>
                </a:solidFill>
              </a:rPr>
              <a:t>ATENÇÃO </a:t>
            </a:r>
            <a:r>
              <a:rPr sz="3400" spc="105" dirty="0">
                <a:solidFill>
                  <a:srgbClr val="FFFFFF"/>
                </a:solidFill>
              </a:rPr>
              <a:t>EM </a:t>
            </a:r>
            <a:r>
              <a:rPr sz="3400" spc="-114" dirty="0">
                <a:solidFill>
                  <a:srgbClr val="FFFFFF"/>
                </a:solidFill>
              </a:rPr>
              <a:t>PELO  </a:t>
            </a:r>
            <a:r>
              <a:rPr sz="3400" spc="85" dirty="0">
                <a:solidFill>
                  <a:srgbClr val="FFFFFF"/>
                </a:solidFill>
              </a:rPr>
              <a:t>MENOS </a:t>
            </a:r>
            <a:r>
              <a:rPr sz="3400" spc="305" dirty="0">
                <a:solidFill>
                  <a:srgbClr val="FFFFFF"/>
                </a:solidFill>
              </a:rPr>
              <a:t>28</a:t>
            </a:r>
            <a:r>
              <a:rPr sz="3400" spc="-409" dirty="0">
                <a:solidFill>
                  <a:srgbClr val="FFFFFF"/>
                </a:solidFill>
              </a:rPr>
              <a:t> </a:t>
            </a:r>
            <a:r>
              <a:rPr sz="3400" spc="-125" dirty="0">
                <a:solidFill>
                  <a:srgbClr val="FFFFFF"/>
                </a:solidFill>
              </a:rPr>
              <a:t>ÁREAS </a:t>
            </a:r>
            <a:r>
              <a:rPr sz="3400" spc="-114" dirty="0">
                <a:solidFill>
                  <a:srgbClr val="FFFFFF"/>
                </a:solidFill>
              </a:rPr>
              <a:t>PARA </a:t>
            </a:r>
            <a:r>
              <a:rPr sz="3400" spc="-20" dirty="0">
                <a:solidFill>
                  <a:srgbClr val="FFFFFF"/>
                </a:solidFill>
              </a:rPr>
              <a:t>CONSEGUIR  </a:t>
            </a:r>
            <a:r>
              <a:rPr sz="3400" spc="-75" dirty="0">
                <a:solidFill>
                  <a:srgbClr val="FFFFFF"/>
                </a:solidFill>
              </a:rPr>
              <a:t>OPERAR </a:t>
            </a:r>
            <a:r>
              <a:rPr sz="3400" spc="130" dirty="0">
                <a:solidFill>
                  <a:srgbClr val="FFFFFF"/>
                </a:solidFill>
              </a:rPr>
              <a:t>MINIMAMENTE,  </a:t>
            </a:r>
            <a:r>
              <a:rPr sz="3400" spc="80" dirty="0">
                <a:solidFill>
                  <a:srgbClr val="FFFFFF"/>
                </a:solidFill>
              </a:rPr>
              <a:t>INCLUINDO </a:t>
            </a:r>
            <a:r>
              <a:rPr sz="3400" spc="245" dirty="0">
                <a:solidFill>
                  <a:srgbClr val="FFFFFF"/>
                </a:solidFill>
              </a:rPr>
              <a:t>O </a:t>
            </a:r>
            <a:r>
              <a:rPr sz="3400" spc="25" dirty="0">
                <a:solidFill>
                  <a:srgbClr val="FFFFFF"/>
                </a:solidFill>
              </a:rPr>
              <a:t>MARKETING</a:t>
            </a:r>
            <a:r>
              <a:rPr sz="3400" spc="-660" dirty="0">
                <a:solidFill>
                  <a:srgbClr val="FFFFFF"/>
                </a:solidFill>
              </a:rPr>
              <a:t> </a:t>
            </a:r>
            <a:r>
              <a:rPr sz="3400" spc="-10" dirty="0">
                <a:solidFill>
                  <a:srgbClr val="FFFFFF"/>
                </a:solidFill>
              </a:rPr>
              <a:t>DIGITAL.</a:t>
            </a:r>
            <a:endParaRPr sz="34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31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438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3"/>
          </p:nvPr>
        </p:nvSpPr>
        <p:spPr>
          <a:xfrm>
            <a:off x="4673600" y="1935339"/>
            <a:ext cx="4053840" cy="3194401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spcBef>
                <a:spcPts val="1430"/>
              </a:spcBef>
            </a:pPr>
            <a:r>
              <a:rPr spc="-45" dirty="0"/>
              <a:t>JORNADA </a:t>
            </a:r>
            <a:r>
              <a:rPr spc="-50" dirty="0"/>
              <a:t>DE</a:t>
            </a:r>
            <a:r>
              <a:rPr spc="-434" dirty="0"/>
              <a:t> </a:t>
            </a:r>
            <a:r>
              <a:rPr spc="-55" dirty="0"/>
              <a:t>COMPRA</a:t>
            </a:r>
          </a:p>
          <a:p>
            <a:pPr marL="12700" marR="152400">
              <a:lnSpc>
                <a:spcPct val="104200"/>
              </a:lnSpc>
              <a:spcBef>
                <a:spcPts val="1110"/>
              </a:spcBef>
            </a:pPr>
            <a:r>
              <a:rPr sz="1800" b="0" spc="-65" dirty="0"/>
              <a:t>Representa </a:t>
            </a:r>
            <a:r>
              <a:rPr sz="1800" b="0" spc="-40" dirty="0"/>
              <a:t>os </a:t>
            </a:r>
            <a:r>
              <a:rPr sz="1800" spc="-120" dirty="0"/>
              <a:t>passos </a:t>
            </a:r>
            <a:r>
              <a:rPr sz="1800" dirty="0"/>
              <a:t>que </a:t>
            </a:r>
            <a:r>
              <a:rPr sz="1800" spc="35" dirty="0"/>
              <a:t>o </a:t>
            </a:r>
            <a:r>
              <a:rPr sz="1800" spc="-50" dirty="0"/>
              <a:t>cliente  percorre</a:t>
            </a:r>
            <a:r>
              <a:rPr sz="1800" spc="-200" dirty="0"/>
              <a:t> </a:t>
            </a:r>
            <a:r>
              <a:rPr sz="1800" b="0" spc="-15" dirty="0"/>
              <a:t>desde</a:t>
            </a:r>
            <a:r>
              <a:rPr sz="1800" b="0" spc="-195" dirty="0"/>
              <a:t> </a:t>
            </a:r>
            <a:r>
              <a:rPr sz="1800" b="0" spc="95" dirty="0"/>
              <a:t>o</a:t>
            </a:r>
            <a:r>
              <a:rPr sz="1800" b="0" spc="-200" dirty="0"/>
              <a:t> </a:t>
            </a:r>
            <a:r>
              <a:rPr sz="1800" b="0" spc="5" dirty="0"/>
              <a:t>primeiro</a:t>
            </a:r>
            <a:r>
              <a:rPr sz="1800" b="0" spc="-195" dirty="0"/>
              <a:t> </a:t>
            </a:r>
            <a:r>
              <a:rPr sz="1800" b="0" spc="-15" dirty="0"/>
              <a:t>contato</a:t>
            </a:r>
            <a:r>
              <a:rPr sz="1800" b="0" spc="-195" dirty="0"/>
              <a:t> </a:t>
            </a:r>
            <a:r>
              <a:rPr sz="1800" b="0" spc="-25" dirty="0"/>
              <a:t>até</a:t>
            </a:r>
            <a:r>
              <a:rPr sz="1800" b="0" spc="-200" dirty="0"/>
              <a:t> </a:t>
            </a:r>
            <a:r>
              <a:rPr sz="1800" b="0" spc="-30" dirty="0"/>
              <a:t>a  </a:t>
            </a:r>
            <a:r>
              <a:rPr sz="1800" b="0" spc="-10" dirty="0"/>
              <a:t>compra </a:t>
            </a:r>
            <a:r>
              <a:rPr sz="1800" b="0" spc="80" dirty="0"/>
              <a:t>do</a:t>
            </a:r>
            <a:r>
              <a:rPr sz="1800" b="0" spc="-385" dirty="0"/>
              <a:t> </a:t>
            </a:r>
            <a:r>
              <a:rPr sz="1800" b="0" spc="5" dirty="0"/>
              <a:t>produto.</a:t>
            </a:r>
            <a:endParaRPr sz="1800"/>
          </a:p>
          <a:p>
            <a:pPr marL="279400" indent="-264160">
              <a:spcBef>
                <a:spcPts val="1345"/>
              </a:spcBef>
              <a:buAutoNum type="arabicPeriod"/>
              <a:tabLst>
                <a:tab pos="279400" algn="l"/>
              </a:tabLst>
            </a:pPr>
            <a:r>
              <a:rPr sz="1800" spc="-40" dirty="0"/>
              <a:t>APRENDIZADO </a:t>
            </a:r>
            <a:r>
              <a:rPr sz="1800" spc="40" dirty="0"/>
              <a:t>OU</a:t>
            </a:r>
            <a:r>
              <a:rPr sz="1800" spc="-370" dirty="0"/>
              <a:t> </a:t>
            </a:r>
            <a:r>
              <a:rPr sz="1800" spc="-125" dirty="0"/>
              <a:t>DESCOBERTA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55" dirty="0"/>
              <a:t>RECONHECIMENTO </a:t>
            </a:r>
            <a:r>
              <a:rPr sz="1800" spc="75" dirty="0"/>
              <a:t>DO</a:t>
            </a:r>
            <a:r>
              <a:rPr sz="1800" spc="-400" dirty="0"/>
              <a:t> </a:t>
            </a:r>
            <a:r>
              <a:rPr sz="1800" spc="-95" dirty="0"/>
              <a:t>PROBLEMA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70" dirty="0"/>
              <a:t>CONSIDERAÇÃO </a:t>
            </a:r>
            <a:r>
              <a:rPr sz="1800" spc="-10" dirty="0"/>
              <a:t>DA</a:t>
            </a:r>
            <a:r>
              <a:rPr sz="1800" spc="-360" dirty="0"/>
              <a:t> </a:t>
            </a:r>
            <a:r>
              <a:rPr sz="1800" spc="-85" dirty="0"/>
              <a:t>SOLUÇÃO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70" dirty="0"/>
              <a:t>DECISÃO </a:t>
            </a:r>
            <a:r>
              <a:rPr sz="1800" spc="-45" dirty="0"/>
              <a:t>DE</a:t>
            </a:r>
            <a:r>
              <a:rPr sz="1800" spc="-325" dirty="0"/>
              <a:t> </a:t>
            </a:r>
            <a:r>
              <a:rPr sz="1800" spc="-55" dirty="0"/>
              <a:t>COMPRA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32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938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837778"/>
            <a:ext cx="4017645" cy="23291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79400" marR="1497330" indent="-264160">
              <a:lnSpc>
                <a:spcPts val="2180"/>
              </a:lnSpc>
              <a:spcBef>
                <a:spcPts val="355"/>
              </a:spcBef>
            </a:pPr>
            <a:r>
              <a:rPr sz="2000" b="1" spc="-5" dirty="0">
                <a:latin typeface="Arial"/>
                <a:cs typeface="Arial"/>
              </a:rPr>
              <a:t>1.APRENDIZADO</a:t>
            </a:r>
            <a:r>
              <a:rPr sz="2000" b="1" spc="-285" dirty="0">
                <a:latin typeface="Arial"/>
                <a:cs typeface="Arial"/>
              </a:rPr>
              <a:t> </a:t>
            </a:r>
            <a:r>
              <a:rPr sz="2000" b="1" spc="5" dirty="0">
                <a:latin typeface="Arial"/>
                <a:cs typeface="Arial"/>
              </a:rPr>
              <a:t>OU  </a:t>
            </a:r>
            <a:r>
              <a:rPr sz="2000" b="1" spc="-140" dirty="0">
                <a:latin typeface="Arial"/>
                <a:cs typeface="Arial"/>
              </a:rPr>
              <a:t>DESCOBERTA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6500"/>
              </a:lnSpc>
              <a:spcBef>
                <a:spcPts val="919"/>
              </a:spcBef>
            </a:pPr>
            <a:r>
              <a:rPr spc="125" dirty="0">
                <a:latin typeface="Arial"/>
                <a:cs typeface="Arial"/>
              </a:rPr>
              <a:t>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comprador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ainda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30" dirty="0">
                <a:latin typeface="Arial"/>
                <a:cs typeface="Arial"/>
              </a:rPr>
              <a:t>não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sabe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muito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15" dirty="0">
                <a:latin typeface="Arial"/>
                <a:cs typeface="Arial"/>
              </a:rPr>
              <a:t>bem  </a:t>
            </a:r>
            <a:r>
              <a:rPr spc="20" dirty="0">
                <a:latin typeface="Arial"/>
                <a:cs typeface="Arial"/>
              </a:rPr>
              <a:t>que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tem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um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problema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ou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necessidade</a:t>
            </a:r>
            <a:r>
              <a:rPr spc="-70" dirty="0">
                <a:latin typeface="Arial"/>
                <a:cs typeface="Arial"/>
              </a:rPr>
              <a:t>.</a:t>
            </a:r>
            <a:endParaRPr>
              <a:latin typeface="Arial"/>
              <a:cs typeface="Arial"/>
            </a:endParaRPr>
          </a:p>
          <a:p>
            <a:pPr marL="12700" marR="146685">
              <a:lnSpc>
                <a:spcPct val="104200"/>
              </a:lnSpc>
              <a:spcBef>
                <a:spcPts val="1250"/>
              </a:spcBef>
            </a:pPr>
            <a:r>
              <a:rPr b="1" spc="-40" dirty="0">
                <a:latin typeface="Arial"/>
                <a:cs typeface="Arial"/>
              </a:rPr>
              <a:t>Despertar </a:t>
            </a:r>
            <a:r>
              <a:rPr b="1" spc="35" dirty="0">
                <a:latin typeface="Arial"/>
                <a:cs typeface="Arial"/>
              </a:rPr>
              <a:t>o </a:t>
            </a:r>
            <a:r>
              <a:rPr b="1" spc="-70" dirty="0">
                <a:latin typeface="Arial"/>
                <a:cs typeface="Arial"/>
              </a:rPr>
              <a:t>interesse </a:t>
            </a:r>
            <a:r>
              <a:rPr b="1" spc="70" dirty="0">
                <a:latin typeface="Arial"/>
                <a:cs typeface="Arial"/>
              </a:rPr>
              <a:t>e </a:t>
            </a:r>
            <a:r>
              <a:rPr b="1" spc="-25" dirty="0">
                <a:latin typeface="Arial"/>
                <a:cs typeface="Arial"/>
              </a:rPr>
              <a:t>fazer que  </a:t>
            </a:r>
            <a:r>
              <a:rPr b="1" spc="-35" dirty="0">
                <a:latin typeface="Arial"/>
                <a:cs typeface="Arial"/>
              </a:rPr>
              <a:t>perceba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que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tem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um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problema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70" dirty="0">
                <a:latin typeface="Arial"/>
                <a:cs typeface="Arial"/>
              </a:rPr>
              <a:t>e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uma  </a:t>
            </a:r>
            <a:r>
              <a:rPr b="1" spc="-5" dirty="0">
                <a:latin typeface="Arial"/>
                <a:cs typeface="Arial"/>
              </a:rPr>
              <a:t>boa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oportunidade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negócio.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33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4601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837778"/>
            <a:ext cx="4093210" cy="232918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79400" marR="1029969" indent="-264160">
              <a:lnSpc>
                <a:spcPts val="2180"/>
              </a:lnSpc>
              <a:spcBef>
                <a:spcPts val="355"/>
              </a:spcBef>
            </a:pPr>
            <a:r>
              <a:rPr sz="2000" b="1" spc="-25" dirty="0">
                <a:latin typeface="Arial"/>
                <a:cs typeface="Arial"/>
              </a:rPr>
              <a:t>2.RECONHECIMENTO</a:t>
            </a:r>
            <a:r>
              <a:rPr sz="2000" b="1" spc="-305" dirty="0">
                <a:latin typeface="Arial"/>
                <a:cs typeface="Arial"/>
              </a:rPr>
              <a:t> </a:t>
            </a:r>
            <a:r>
              <a:rPr sz="2000" b="1" spc="45" dirty="0">
                <a:latin typeface="Arial"/>
                <a:cs typeface="Arial"/>
              </a:rPr>
              <a:t>DO  </a:t>
            </a:r>
            <a:r>
              <a:rPr sz="2000" b="1" spc="-105" dirty="0">
                <a:latin typeface="Arial"/>
                <a:cs typeface="Arial"/>
              </a:rPr>
              <a:t>PROBLEMA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4900"/>
              </a:lnSpc>
              <a:spcBef>
                <a:spcPts val="955"/>
              </a:spcBef>
            </a:pPr>
            <a:r>
              <a:rPr spc="125" dirty="0">
                <a:latin typeface="Arial"/>
                <a:cs typeface="Arial"/>
              </a:rPr>
              <a:t>O </a:t>
            </a:r>
            <a:r>
              <a:rPr dirty="0">
                <a:latin typeface="Arial"/>
                <a:cs typeface="Arial"/>
              </a:rPr>
              <a:t>comprador </a:t>
            </a:r>
            <a:r>
              <a:rPr b="1" spc="-40" dirty="0">
                <a:latin typeface="Arial"/>
                <a:cs typeface="Arial"/>
              </a:rPr>
              <a:t>identifica </a:t>
            </a:r>
            <a:r>
              <a:rPr spc="20" dirty="0">
                <a:latin typeface="Arial"/>
                <a:cs typeface="Arial"/>
              </a:rPr>
              <a:t>que tem </a:t>
            </a:r>
            <a:r>
              <a:rPr spc="-5" dirty="0">
                <a:latin typeface="Arial"/>
                <a:cs typeface="Arial"/>
              </a:rPr>
              <a:t>um  </a:t>
            </a:r>
            <a:r>
              <a:rPr b="1" spc="-20" dirty="0">
                <a:latin typeface="Arial"/>
                <a:cs typeface="Arial"/>
              </a:rPr>
              <a:t>problema/oportunidade </a:t>
            </a:r>
            <a:r>
              <a:rPr spc="45" dirty="0">
                <a:latin typeface="Arial"/>
                <a:cs typeface="Arial"/>
              </a:rPr>
              <a:t>de </a:t>
            </a:r>
            <a:r>
              <a:rPr dirty="0">
                <a:latin typeface="Arial"/>
                <a:cs typeface="Arial"/>
              </a:rPr>
              <a:t>negócio </a:t>
            </a:r>
            <a:r>
              <a:rPr spc="30" dirty="0">
                <a:latin typeface="Arial"/>
                <a:cs typeface="Arial"/>
              </a:rPr>
              <a:t>e  </a:t>
            </a:r>
            <a:r>
              <a:rPr spc="-35" dirty="0">
                <a:latin typeface="Arial"/>
                <a:cs typeface="Arial"/>
              </a:rPr>
              <a:t>começa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80" dirty="0">
                <a:latin typeface="Arial"/>
                <a:cs typeface="Arial"/>
              </a:rPr>
              <a:t>sua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pesquisa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sobre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problema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  </a:t>
            </a:r>
            <a:r>
              <a:rPr spc="-25" dirty="0">
                <a:latin typeface="Arial"/>
                <a:cs typeface="Arial"/>
              </a:rPr>
              <a:t>sobre </a:t>
            </a:r>
            <a:r>
              <a:rPr spc="-70" dirty="0">
                <a:latin typeface="Arial"/>
                <a:cs typeface="Arial"/>
              </a:rPr>
              <a:t>possíveis</a:t>
            </a:r>
            <a:r>
              <a:rPr spc="-37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soluções.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340"/>
              </a:spcBef>
            </a:pPr>
            <a:r>
              <a:rPr b="1" spc="-70" dirty="0">
                <a:latin typeface="Arial"/>
                <a:cs typeface="Arial"/>
              </a:rPr>
              <a:t>Se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apresentar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como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opção/alternativa.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34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30801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671366"/>
            <a:ext cx="4121150" cy="193675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5240">
              <a:spcBef>
                <a:spcPts val="1410"/>
              </a:spcBef>
            </a:pPr>
            <a:r>
              <a:rPr sz="2000" b="1" spc="-35" dirty="0">
                <a:latin typeface="Arial"/>
                <a:cs typeface="Arial"/>
              </a:rPr>
              <a:t>3.CONSIDERAÇÃO </a:t>
            </a:r>
            <a:r>
              <a:rPr sz="2000" b="1" spc="-10" dirty="0">
                <a:latin typeface="Arial"/>
                <a:cs typeface="Arial"/>
              </a:rPr>
              <a:t>DA</a:t>
            </a:r>
            <a:r>
              <a:rPr sz="2000" b="1" spc="-450" dirty="0">
                <a:latin typeface="Arial"/>
                <a:cs typeface="Arial"/>
              </a:rPr>
              <a:t> </a:t>
            </a:r>
            <a:r>
              <a:rPr lang="pt-BR" sz="2000" b="1" spc="-450" dirty="0">
                <a:latin typeface="Arial"/>
                <a:cs typeface="Arial"/>
              </a:rPr>
              <a:t>     </a:t>
            </a:r>
            <a:r>
              <a:rPr sz="2000" b="1" spc="-95" dirty="0">
                <a:latin typeface="Arial"/>
                <a:cs typeface="Arial"/>
              </a:rPr>
              <a:t>SOLUÇÃO</a:t>
            </a:r>
            <a:endParaRPr sz="2000" dirty="0">
              <a:latin typeface="Arial"/>
              <a:cs typeface="Arial"/>
            </a:endParaRPr>
          </a:p>
          <a:p>
            <a:pPr marL="12700" marR="227965">
              <a:lnSpc>
                <a:spcPct val="104200"/>
              </a:lnSpc>
              <a:spcBef>
                <a:spcPts val="1085"/>
              </a:spcBef>
            </a:pPr>
            <a:r>
              <a:rPr spc="125" dirty="0">
                <a:latin typeface="Arial"/>
                <a:cs typeface="Arial"/>
              </a:rPr>
              <a:t>O </a:t>
            </a:r>
            <a:r>
              <a:rPr dirty="0">
                <a:latin typeface="Arial"/>
                <a:cs typeface="Arial"/>
              </a:rPr>
              <a:t>comprador </a:t>
            </a:r>
            <a:r>
              <a:rPr spc="-20" dirty="0">
                <a:latin typeface="Arial"/>
                <a:cs typeface="Arial"/>
              </a:rPr>
              <a:t>já </a:t>
            </a:r>
            <a:r>
              <a:rPr b="1" spc="-65" dirty="0">
                <a:latin typeface="Arial"/>
                <a:cs typeface="Arial"/>
              </a:rPr>
              <a:t>conhece </a:t>
            </a:r>
            <a:r>
              <a:rPr spc="-50" dirty="0">
                <a:latin typeface="Arial"/>
                <a:cs typeface="Arial"/>
              </a:rPr>
              <a:t>algumas  </a:t>
            </a:r>
            <a:r>
              <a:rPr b="1" spc="-90" dirty="0">
                <a:latin typeface="Arial"/>
                <a:cs typeface="Arial"/>
              </a:rPr>
              <a:t>possíveis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70" dirty="0">
                <a:latin typeface="Arial"/>
                <a:cs typeface="Arial"/>
              </a:rPr>
              <a:t>opções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começa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avaliar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145" dirty="0">
                <a:latin typeface="Arial"/>
                <a:cs typeface="Arial"/>
              </a:rPr>
              <a:t>as  </a:t>
            </a:r>
            <a:r>
              <a:rPr b="1" spc="-55" dirty="0">
                <a:latin typeface="Arial"/>
                <a:cs typeface="Arial"/>
              </a:rPr>
              <a:t>alternativas </a:t>
            </a:r>
            <a:r>
              <a:rPr spc="-30" dirty="0">
                <a:latin typeface="Arial"/>
                <a:cs typeface="Arial"/>
              </a:rPr>
              <a:t>para</a:t>
            </a:r>
            <a:r>
              <a:rPr spc="-33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solucioná-lo.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340"/>
              </a:spcBef>
            </a:pPr>
            <a:r>
              <a:rPr b="1" spc="-110" dirty="0">
                <a:latin typeface="Arial"/>
                <a:cs typeface="Arial"/>
              </a:rPr>
              <a:t>É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85" dirty="0">
                <a:latin typeface="Arial"/>
                <a:cs typeface="Arial"/>
              </a:rPr>
              <a:t>necessário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criar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um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100" dirty="0">
                <a:latin typeface="Arial"/>
                <a:cs typeface="Arial"/>
              </a:rPr>
              <a:t>senso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urgência.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 dirty="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 dirty="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3489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671366"/>
            <a:ext cx="4166870" cy="1936750"/>
          </a:xfrm>
          <a:prstGeom prst="rect">
            <a:avLst/>
          </a:prstGeom>
        </p:spPr>
        <p:txBody>
          <a:bodyPr vert="horz" wrap="square" lIns="0" tIns="179070" rIns="0" bIns="0" rtlCol="0">
            <a:spAutoFit/>
          </a:bodyPr>
          <a:lstStyle/>
          <a:p>
            <a:pPr marL="15240">
              <a:spcBef>
                <a:spcPts val="1410"/>
              </a:spcBef>
            </a:pPr>
            <a:r>
              <a:rPr sz="2000" b="1" spc="-15" dirty="0">
                <a:latin typeface="Arial"/>
                <a:cs typeface="Arial"/>
              </a:rPr>
              <a:t>4.DECISÃO </a:t>
            </a:r>
            <a:r>
              <a:rPr sz="2000" b="1" spc="-50" dirty="0">
                <a:latin typeface="Arial"/>
                <a:cs typeface="Arial"/>
              </a:rPr>
              <a:t>DE</a:t>
            </a:r>
            <a:r>
              <a:rPr sz="2000" b="1" spc="-430" dirty="0">
                <a:latin typeface="Arial"/>
                <a:cs typeface="Arial"/>
              </a:rPr>
              <a:t> </a:t>
            </a:r>
            <a:r>
              <a:rPr lang="pt-BR" sz="2000" b="1" spc="-430" dirty="0">
                <a:latin typeface="Arial"/>
                <a:cs typeface="Arial"/>
              </a:rPr>
              <a:t>    </a:t>
            </a:r>
            <a:r>
              <a:rPr sz="2000" b="1" spc="-55" dirty="0">
                <a:latin typeface="Arial"/>
                <a:cs typeface="Arial"/>
              </a:rPr>
              <a:t>COMPRA</a:t>
            </a:r>
            <a:endParaRPr sz="2000" dirty="0"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085"/>
              </a:spcBef>
            </a:pPr>
            <a:r>
              <a:rPr spc="125" dirty="0">
                <a:latin typeface="Arial"/>
                <a:cs typeface="Arial"/>
              </a:rPr>
              <a:t>O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comprador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está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comparando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spc="-105" dirty="0">
                <a:latin typeface="Arial"/>
                <a:cs typeface="Arial"/>
              </a:rPr>
              <a:t>as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opções  </a:t>
            </a:r>
            <a:r>
              <a:rPr spc="-40" dirty="0">
                <a:latin typeface="Arial"/>
                <a:cs typeface="Arial"/>
              </a:rPr>
              <a:t>disponíveis </a:t>
            </a:r>
            <a:r>
              <a:rPr spc="30" dirty="0">
                <a:latin typeface="Arial"/>
                <a:cs typeface="Arial"/>
              </a:rPr>
              <a:t>e </a:t>
            </a:r>
            <a:r>
              <a:rPr spc="-25" dirty="0">
                <a:latin typeface="Arial"/>
                <a:cs typeface="Arial"/>
              </a:rPr>
              <a:t>pesquisando </a:t>
            </a:r>
            <a:r>
              <a:rPr dirty="0">
                <a:latin typeface="Arial"/>
                <a:cs typeface="Arial"/>
              </a:rPr>
              <a:t>qual </a:t>
            </a:r>
            <a:r>
              <a:rPr spc="-40" dirty="0">
                <a:latin typeface="Arial"/>
                <a:cs typeface="Arial"/>
              </a:rPr>
              <a:t>delas </a:t>
            </a:r>
            <a:r>
              <a:rPr spc="30" dirty="0">
                <a:latin typeface="Arial"/>
                <a:cs typeface="Arial"/>
              </a:rPr>
              <a:t>é  </a:t>
            </a:r>
            <a:r>
              <a:rPr b="1" spc="-25" dirty="0">
                <a:latin typeface="Arial"/>
                <a:cs typeface="Arial"/>
              </a:rPr>
              <a:t>melhor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para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75" dirty="0">
                <a:latin typeface="Arial"/>
                <a:cs typeface="Arial"/>
              </a:rPr>
              <a:t>seu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contexto</a:t>
            </a:r>
            <a:r>
              <a:rPr spc="-4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  <a:p>
            <a:pPr marL="12700">
              <a:spcBef>
                <a:spcPts val="1340"/>
              </a:spcBef>
            </a:pPr>
            <a:r>
              <a:rPr spc="-95" dirty="0">
                <a:latin typeface="Arial"/>
                <a:cs typeface="Arial"/>
              </a:rPr>
              <a:t>Ressaltar </a:t>
            </a:r>
            <a:r>
              <a:rPr b="1" spc="-60" dirty="0">
                <a:latin typeface="Arial"/>
                <a:cs typeface="Arial"/>
              </a:rPr>
              <a:t>diferenciais</a:t>
            </a:r>
            <a:r>
              <a:rPr b="1" spc="-29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competitivos</a:t>
            </a:r>
            <a:r>
              <a:rPr spc="-55" dirty="0">
                <a:latin typeface="Arial"/>
                <a:cs typeface="Arial"/>
              </a:rPr>
              <a:t>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36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3721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665817"/>
            <a:ext cx="4036695" cy="27806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 algn="just">
              <a:spcBef>
                <a:spcPts val="1430"/>
              </a:spcBef>
            </a:pPr>
            <a:r>
              <a:rPr sz="2000" b="1" spc="-85" dirty="0">
                <a:latin typeface="Arial"/>
                <a:cs typeface="Arial"/>
              </a:rPr>
              <a:t>TAXA </a:t>
            </a:r>
            <a:r>
              <a:rPr sz="2000" b="1" spc="-50" dirty="0">
                <a:latin typeface="Arial"/>
                <a:cs typeface="Arial"/>
              </a:rPr>
              <a:t>DE</a:t>
            </a:r>
            <a:r>
              <a:rPr sz="2000" b="1" spc="-395" dirty="0">
                <a:latin typeface="Arial"/>
                <a:cs typeface="Arial"/>
              </a:rPr>
              <a:t> </a:t>
            </a:r>
            <a:r>
              <a:rPr lang="pt-BR" sz="2000" b="1" spc="-395" dirty="0">
                <a:latin typeface="Arial"/>
                <a:cs typeface="Arial"/>
              </a:rPr>
              <a:t>   </a:t>
            </a:r>
            <a:r>
              <a:rPr sz="2000" b="1" spc="-80" dirty="0">
                <a:latin typeface="Arial"/>
                <a:cs typeface="Arial"/>
              </a:rPr>
              <a:t>CONVERSÃO</a:t>
            </a:r>
            <a:endParaRPr sz="2000" dirty="0">
              <a:latin typeface="Arial"/>
              <a:cs typeface="Arial"/>
            </a:endParaRPr>
          </a:p>
          <a:p>
            <a:pPr marL="12700" marR="5080" algn="just">
              <a:lnSpc>
                <a:spcPts val="2000"/>
              </a:lnSpc>
              <a:spcBef>
                <a:spcPts val="1400"/>
              </a:spcBef>
            </a:pPr>
            <a:r>
              <a:rPr b="1" spc="-90" dirty="0">
                <a:latin typeface="Arial"/>
                <a:cs typeface="Arial"/>
              </a:rPr>
              <a:t>Taxa </a:t>
            </a:r>
            <a:r>
              <a:rPr b="1" spc="40" dirty="0">
                <a:latin typeface="Arial"/>
                <a:cs typeface="Arial"/>
              </a:rPr>
              <a:t>de </a:t>
            </a:r>
            <a:r>
              <a:rPr b="1" spc="-75" dirty="0">
                <a:latin typeface="Arial"/>
                <a:cs typeface="Arial"/>
              </a:rPr>
              <a:t>conversão </a:t>
            </a:r>
            <a:r>
              <a:rPr b="1" spc="-10" dirty="0">
                <a:latin typeface="Arial"/>
                <a:cs typeface="Arial"/>
              </a:rPr>
              <a:t>média </a:t>
            </a:r>
            <a:r>
              <a:rPr spc="40" dirty="0">
                <a:latin typeface="Arial"/>
                <a:cs typeface="Arial"/>
              </a:rPr>
              <a:t>do  </a:t>
            </a:r>
            <a:r>
              <a:rPr spc="-25" dirty="0">
                <a:latin typeface="Arial"/>
                <a:cs typeface="Arial"/>
              </a:rPr>
              <a:t>ecommerce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no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Brasil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é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apenas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35" dirty="0">
                <a:latin typeface="Arial"/>
                <a:cs typeface="Arial"/>
              </a:rPr>
              <a:t>1,65%</a:t>
            </a:r>
            <a:endParaRPr dirty="0">
              <a:latin typeface="Arial"/>
              <a:cs typeface="Arial"/>
            </a:endParaRPr>
          </a:p>
          <a:p>
            <a:pPr marL="12700" marR="66040" algn="just">
              <a:lnSpc>
                <a:spcPts val="2000"/>
              </a:lnSpc>
              <a:spcBef>
                <a:spcPts val="1300"/>
              </a:spcBef>
            </a:pPr>
            <a:r>
              <a:rPr spc="-85" dirty="0">
                <a:latin typeface="Arial"/>
                <a:cs typeface="Arial"/>
              </a:rPr>
              <a:t>Este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fator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está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diretamente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relacionado  </a:t>
            </a:r>
            <a:r>
              <a:rPr spc="-5" dirty="0">
                <a:latin typeface="Arial"/>
                <a:cs typeface="Arial"/>
              </a:rPr>
              <a:t>ao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b="1" spc="-15" dirty="0">
                <a:latin typeface="Arial"/>
                <a:cs typeface="Arial"/>
              </a:rPr>
              <a:t>momento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na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jornada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compra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em  </a:t>
            </a:r>
            <a:r>
              <a:rPr spc="20" dirty="0">
                <a:latin typeface="Arial"/>
                <a:cs typeface="Arial"/>
              </a:rPr>
              <a:t>que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o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consumidor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está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posicionado.</a:t>
            </a:r>
            <a:endParaRPr dirty="0">
              <a:latin typeface="Arial"/>
              <a:cs typeface="Arial"/>
            </a:endParaRPr>
          </a:p>
          <a:p>
            <a:pPr marL="12700" marR="485775">
              <a:lnSpc>
                <a:spcPts val="2000"/>
              </a:lnSpc>
              <a:spcBef>
                <a:spcPts val="1300"/>
              </a:spcBef>
            </a:pPr>
            <a:r>
              <a:rPr b="1" spc="-114" dirty="0">
                <a:latin typeface="Arial"/>
                <a:cs typeface="Arial"/>
              </a:rPr>
              <a:t>EXISTE</a:t>
            </a:r>
            <a:r>
              <a:rPr b="1" spc="-215" dirty="0">
                <a:latin typeface="Arial"/>
                <a:cs typeface="Arial"/>
              </a:rPr>
              <a:t> </a:t>
            </a:r>
            <a:r>
              <a:rPr b="1" spc="85" dirty="0">
                <a:latin typeface="Arial"/>
                <a:cs typeface="Arial"/>
              </a:rPr>
              <a:t>UM</a:t>
            </a:r>
            <a:r>
              <a:rPr b="1" spc="-210" dirty="0">
                <a:latin typeface="Arial"/>
                <a:cs typeface="Arial"/>
              </a:rPr>
              <a:t> </a:t>
            </a:r>
            <a:r>
              <a:rPr b="1" spc="-40" dirty="0">
                <a:latin typeface="Arial"/>
                <a:cs typeface="Arial"/>
              </a:rPr>
              <a:t>MERCADO</a:t>
            </a:r>
            <a:r>
              <a:rPr b="1" spc="-21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DE</a:t>
            </a:r>
            <a:r>
              <a:rPr b="1" spc="-210" dirty="0">
                <a:latin typeface="Arial"/>
                <a:cs typeface="Arial"/>
              </a:rPr>
              <a:t> </a:t>
            </a:r>
            <a:r>
              <a:rPr b="1" spc="45" dirty="0">
                <a:latin typeface="Arial"/>
                <a:cs typeface="Arial"/>
              </a:rPr>
              <a:t>98,35%  </a:t>
            </a:r>
            <a:r>
              <a:rPr b="1" spc="10" dirty="0">
                <a:latin typeface="Arial"/>
                <a:cs typeface="Arial"/>
              </a:rPr>
              <a:t>A</a:t>
            </a:r>
            <a:r>
              <a:rPr b="1" spc="-260" dirty="0">
                <a:latin typeface="Arial"/>
                <a:cs typeface="Arial"/>
              </a:rPr>
              <a:t> </a:t>
            </a:r>
            <a:r>
              <a:rPr b="1" spc="-170" dirty="0">
                <a:latin typeface="Arial"/>
                <a:cs typeface="Arial"/>
              </a:rPr>
              <a:t>SER </a:t>
            </a:r>
            <a:r>
              <a:rPr b="1" spc="-80" dirty="0">
                <a:latin typeface="Arial"/>
                <a:cs typeface="Arial"/>
              </a:rPr>
              <a:t>EXPLORADO.</a:t>
            </a:r>
            <a:endParaRPr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501" y="5661657"/>
            <a:ext cx="1367155" cy="141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70"/>
              </a:lnSpc>
            </a:pPr>
            <a:r>
              <a:rPr sz="1000" dirty="0">
                <a:solidFill>
                  <a:srgbClr val="A7A7A7"/>
                </a:solidFill>
                <a:latin typeface="Arial"/>
                <a:cs typeface="Arial"/>
              </a:rPr>
              <a:t>Fonte: Experian</a:t>
            </a:r>
            <a:r>
              <a:rPr sz="1000" spc="-90" dirty="0">
                <a:solidFill>
                  <a:srgbClr val="A7A7A7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A7A7A7"/>
                </a:solidFill>
                <a:latin typeface="Arial"/>
                <a:cs typeface="Arial"/>
              </a:rPr>
              <a:t>Hitwise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37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558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832100"/>
            <a:ext cx="9144000" cy="3168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01600" y="947273"/>
            <a:ext cx="9144000" cy="1258229"/>
          </a:xfrm>
          <a:prstGeom prst="rect">
            <a:avLst/>
          </a:prstGeom>
        </p:spPr>
        <p:txBody>
          <a:bodyPr vert="horz" wrap="square" lIns="0" tIns="584199" rIns="0" bIns="0" rtlCol="0" anchor="ctr">
            <a:spAutoFit/>
          </a:bodyPr>
          <a:lstStyle/>
          <a:p>
            <a:pPr marL="1264920" marR="5080" indent="-927100">
              <a:lnSpc>
                <a:spcPts val="5400"/>
              </a:lnSpc>
              <a:spcBef>
                <a:spcPts val="180"/>
              </a:spcBef>
            </a:pPr>
            <a:r>
              <a:rPr spc="-105" dirty="0"/>
              <a:t>TAXAS </a:t>
            </a:r>
            <a:r>
              <a:rPr spc="-20" dirty="0"/>
              <a:t>DE</a:t>
            </a:r>
            <a:r>
              <a:rPr spc="-210" dirty="0"/>
              <a:t> </a:t>
            </a:r>
            <a:r>
              <a:rPr spc="-10" dirty="0"/>
              <a:t>CONVERSÃO</a:t>
            </a:r>
            <a:r>
              <a:rPr lang="pt-BR" spc="-10" dirty="0"/>
              <a:t> </a:t>
            </a:r>
            <a:r>
              <a:rPr spc="-20" dirty="0"/>
              <a:t>POR</a:t>
            </a:r>
            <a:r>
              <a:rPr spc="-140" dirty="0"/>
              <a:t> </a:t>
            </a:r>
            <a:r>
              <a:rPr spc="-65" dirty="0"/>
              <a:t>CATEGORIA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38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83953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3900" y="1021844"/>
            <a:ext cx="7696200" cy="4865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39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19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695450"/>
            <a:ext cx="4016375" cy="360680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spcBef>
                <a:spcPts val="1200"/>
              </a:spcBef>
            </a:pPr>
            <a:r>
              <a:rPr sz="2000" b="1" spc="70" dirty="0">
                <a:latin typeface="Arial"/>
                <a:cs typeface="Arial"/>
              </a:rPr>
              <a:t>1.</a:t>
            </a:r>
            <a:r>
              <a:rPr sz="2000" b="1" spc="-285" dirty="0">
                <a:latin typeface="Arial"/>
                <a:cs typeface="Arial"/>
              </a:rPr>
              <a:t> </a:t>
            </a:r>
            <a:r>
              <a:rPr sz="2000" b="1" spc="-130" dirty="0">
                <a:latin typeface="Arial"/>
                <a:cs typeface="Arial"/>
              </a:rPr>
              <a:t>BUSINESS</a:t>
            </a:r>
            <a:r>
              <a:rPr sz="2000" b="1" spc="-265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TO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spc="-70" dirty="0">
                <a:latin typeface="Arial"/>
                <a:cs typeface="Arial"/>
              </a:rPr>
              <a:t>CONSUMER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0300"/>
              </a:lnSpc>
              <a:spcBef>
                <a:spcPts val="1330"/>
              </a:spcBef>
            </a:pPr>
            <a:r>
              <a:rPr sz="2000" spc="-135" dirty="0">
                <a:latin typeface="Arial"/>
                <a:cs typeface="Arial"/>
              </a:rPr>
              <a:t>É </a:t>
            </a:r>
            <a:r>
              <a:rPr sz="2000" spc="105" dirty="0">
                <a:latin typeface="Arial"/>
                <a:cs typeface="Arial"/>
              </a:rPr>
              <a:t>o </a:t>
            </a:r>
            <a:r>
              <a:rPr sz="2000" dirty="0">
                <a:latin typeface="Arial"/>
                <a:cs typeface="Arial"/>
              </a:rPr>
              <a:t>formato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spc="-50" dirty="0">
                <a:latin typeface="Arial"/>
                <a:cs typeface="Arial"/>
              </a:rPr>
              <a:t>vendas </a:t>
            </a:r>
            <a:r>
              <a:rPr sz="2000" spc="-5" dirty="0">
                <a:latin typeface="Arial"/>
                <a:cs typeface="Arial"/>
              </a:rPr>
              <a:t>online </a:t>
            </a:r>
            <a:r>
              <a:rPr sz="2000" spc="-70" dirty="0">
                <a:latin typeface="Arial"/>
                <a:cs typeface="Arial"/>
              </a:rPr>
              <a:t>mais  </a:t>
            </a:r>
            <a:r>
              <a:rPr sz="2000" spc="-85" dirty="0">
                <a:latin typeface="Arial"/>
                <a:cs typeface="Arial"/>
              </a:rPr>
              <a:t>cresce.</a:t>
            </a:r>
            <a:r>
              <a:rPr sz="2000" spc="-29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Ex: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Roupas,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eletrodomésticos,  </a:t>
            </a:r>
            <a:r>
              <a:rPr sz="2000" spc="-10" dirty="0">
                <a:latin typeface="Arial"/>
                <a:cs typeface="Arial"/>
              </a:rPr>
              <a:t>brinquedos, </a:t>
            </a:r>
            <a:r>
              <a:rPr sz="2000" spc="-50" dirty="0">
                <a:latin typeface="Arial"/>
                <a:cs typeface="Arial"/>
              </a:rPr>
              <a:t>livros, </a:t>
            </a:r>
            <a:r>
              <a:rPr sz="2000" spc="-20" dirty="0">
                <a:latin typeface="Arial"/>
                <a:cs typeface="Arial"/>
              </a:rPr>
              <a:t>entre </a:t>
            </a:r>
            <a:r>
              <a:rPr sz="2000" spc="-75" dirty="0">
                <a:latin typeface="Arial"/>
                <a:cs typeface="Arial"/>
              </a:rPr>
              <a:t>diversas  </a:t>
            </a:r>
            <a:r>
              <a:rPr sz="2000" spc="-45" dirty="0">
                <a:latin typeface="Arial"/>
                <a:cs typeface="Arial"/>
              </a:rPr>
              <a:t>outras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opções.</a:t>
            </a:r>
            <a:endParaRPr sz="2000">
              <a:latin typeface="Arial"/>
              <a:cs typeface="Arial"/>
            </a:endParaRPr>
          </a:p>
          <a:p>
            <a:pPr marL="12700" marR="647065">
              <a:lnSpc>
                <a:spcPts val="2200"/>
              </a:lnSpc>
              <a:spcBef>
                <a:spcPts val="1240"/>
              </a:spcBef>
            </a:pPr>
            <a:r>
              <a:rPr sz="2000" spc="-10" dirty="0">
                <a:latin typeface="Arial"/>
                <a:cs typeface="Arial"/>
              </a:rPr>
              <a:t>Mercado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amplo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concorrência  </a:t>
            </a:r>
            <a:r>
              <a:rPr sz="2000" spc="-60" dirty="0">
                <a:latin typeface="Arial"/>
                <a:cs typeface="Arial"/>
              </a:rPr>
              <a:t>acirrada.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960"/>
              </a:spcBef>
            </a:pPr>
            <a:r>
              <a:rPr sz="2000" spc="-70" dirty="0">
                <a:latin typeface="Arial"/>
                <a:cs typeface="Arial"/>
              </a:rPr>
              <a:t>Precificação </a:t>
            </a:r>
            <a:r>
              <a:rPr sz="2000" spc="-35" dirty="0">
                <a:latin typeface="Arial"/>
                <a:cs typeface="Arial"/>
              </a:rPr>
              <a:t>bastante</a:t>
            </a:r>
            <a:r>
              <a:rPr sz="2000" spc="-38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competitiva.</a:t>
            </a:r>
            <a:endParaRPr sz="2000">
              <a:latin typeface="Arial"/>
              <a:cs typeface="Arial"/>
            </a:endParaRPr>
          </a:p>
          <a:p>
            <a:pPr marL="12700" marR="90170">
              <a:lnSpc>
                <a:spcPts val="2200"/>
              </a:lnSpc>
              <a:spcBef>
                <a:spcPts val="1340"/>
              </a:spcBef>
            </a:pPr>
            <a:r>
              <a:rPr sz="2000" spc="-45" dirty="0">
                <a:latin typeface="Arial"/>
                <a:cs typeface="Arial"/>
              </a:rPr>
              <a:t>Diferenciais</a:t>
            </a:r>
            <a:r>
              <a:rPr sz="2000" spc="-23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devem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estar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sempre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em  </a:t>
            </a:r>
            <a:r>
              <a:rPr sz="2000" spc="-35" dirty="0">
                <a:latin typeface="Arial"/>
                <a:cs typeface="Arial"/>
              </a:rPr>
              <a:t>destaque.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6142" y="1825891"/>
            <a:ext cx="3557270" cy="1484630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63500">
              <a:spcBef>
                <a:spcPts val="24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100330" marR="5080" indent="-88265">
              <a:lnSpc>
                <a:spcPts val="3920"/>
              </a:lnSpc>
              <a:spcBef>
                <a:spcPts val="685"/>
              </a:spcBef>
            </a:pPr>
            <a:r>
              <a:rPr sz="3600" spc="5" dirty="0"/>
              <a:t>B2C </a:t>
            </a:r>
            <a:r>
              <a:rPr sz="3600" spc="-30" dirty="0"/>
              <a:t>-</a:t>
            </a:r>
            <a:r>
              <a:rPr sz="3600" spc="-300" dirty="0"/>
              <a:t> </a:t>
            </a:r>
            <a:r>
              <a:rPr sz="3600" spc="-100" dirty="0"/>
              <a:t>BUSINESS  </a:t>
            </a:r>
            <a:r>
              <a:rPr sz="3600" spc="20" dirty="0"/>
              <a:t>TO</a:t>
            </a:r>
            <a:r>
              <a:rPr sz="3600" spc="-200" dirty="0"/>
              <a:t> </a:t>
            </a:r>
            <a:r>
              <a:rPr sz="3600" spc="20" dirty="0"/>
              <a:t>CONSUMER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63537" y="3728619"/>
            <a:ext cx="4019550" cy="1870075"/>
            <a:chOff x="363537" y="2871368"/>
            <a:chExt cx="4019550" cy="1870075"/>
          </a:xfrm>
        </p:grpSpPr>
        <p:sp>
          <p:nvSpPr>
            <p:cNvPr id="5" name="object 5"/>
            <p:cNvSpPr/>
            <p:nvPr/>
          </p:nvSpPr>
          <p:spPr>
            <a:xfrm>
              <a:off x="444500" y="2946399"/>
              <a:ext cx="1778000" cy="55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537" y="2871368"/>
              <a:ext cx="1930400" cy="7338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27300" y="4051299"/>
              <a:ext cx="1778000" cy="5842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52687" y="3974682"/>
              <a:ext cx="1930400" cy="766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27300" y="3149599"/>
              <a:ext cx="1778000" cy="5715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52687" y="3078543"/>
              <a:ext cx="1930400" cy="7499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3400" y="3771899"/>
              <a:ext cx="1778000" cy="5969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3962" y="3696474"/>
              <a:ext cx="1930400" cy="77435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204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665817"/>
            <a:ext cx="4090035" cy="30854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spcBef>
                <a:spcPts val="1430"/>
              </a:spcBef>
            </a:pPr>
            <a:r>
              <a:rPr sz="2000" b="1" spc="-90" dirty="0">
                <a:latin typeface="Arial"/>
                <a:cs typeface="Arial"/>
              </a:rPr>
              <a:t>PERSONA</a:t>
            </a:r>
            <a:r>
              <a:rPr sz="2000" b="1" spc="-290" dirty="0">
                <a:latin typeface="Arial"/>
                <a:cs typeface="Arial"/>
              </a:rPr>
              <a:t> </a:t>
            </a:r>
            <a:r>
              <a:rPr sz="2000" b="1" spc="70" dirty="0">
                <a:latin typeface="Arial"/>
                <a:cs typeface="Arial"/>
              </a:rPr>
              <a:t>X</a:t>
            </a:r>
            <a:r>
              <a:rPr sz="2000" b="1" spc="-245" dirty="0">
                <a:latin typeface="Arial"/>
                <a:cs typeface="Arial"/>
              </a:rPr>
              <a:t> </a:t>
            </a:r>
            <a:r>
              <a:rPr sz="2000" b="1" spc="-155" dirty="0">
                <a:latin typeface="Arial"/>
                <a:cs typeface="Arial"/>
              </a:rPr>
              <a:t>ETAPA</a:t>
            </a:r>
            <a:r>
              <a:rPr sz="2000" b="1" spc="-260" dirty="0">
                <a:latin typeface="Arial"/>
                <a:cs typeface="Arial"/>
              </a:rPr>
              <a:t> </a:t>
            </a:r>
            <a:r>
              <a:rPr sz="2000" b="1" spc="-50" dirty="0">
                <a:latin typeface="Arial"/>
                <a:cs typeface="Arial"/>
              </a:rPr>
              <a:t>DE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spc="-55" dirty="0">
                <a:latin typeface="Arial"/>
                <a:cs typeface="Arial"/>
              </a:rPr>
              <a:t>COMPRA</a:t>
            </a:r>
            <a:endParaRPr sz="2000">
              <a:latin typeface="Arial"/>
              <a:cs typeface="Arial"/>
            </a:endParaRPr>
          </a:p>
          <a:p>
            <a:pPr marL="12700" marR="206375">
              <a:lnSpc>
                <a:spcPct val="104200"/>
              </a:lnSpc>
              <a:spcBef>
                <a:spcPts val="1110"/>
              </a:spcBef>
            </a:pPr>
            <a:r>
              <a:rPr spc="-50" dirty="0">
                <a:latin typeface="Arial"/>
                <a:cs typeface="Arial"/>
              </a:rPr>
              <a:t>Cada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20" dirty="0">
                <a:latin typeface="Arial"/>
                <a:cs typeface="Arial"/>
              </a:rPr>
              <a:t>cliente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pode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ter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uma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motivação</a:t>
            </a:r>
            <a:r>
              <a:rPr b="1" spc="-204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  </a:t>
            </a:r>
            <a:r>
              <a:rPr spc="-55" dirty="0">
                <a:latin typeface="Arial"/>
                <a:cs typeface="Arial"/>
              </a:rPr>
              <a:t>estar </a:t>
            </a:r>
            <a:r>
              <a:rPr spc="25" dirty="0">
                <a:latin typeface="Arial"/>
                <a:cs typeface="Arial"/>
              </a:rPr>
              <a:t>em </a:t>
            </a:r>
            <a:r>
              <a:rPr spc="30" dirty="0">
                <a:latin typeface="Arial"/>
                <a:cs typeface="Arial"/>
              </a:rPr>
              <a:t>um </a:t>
            </a:r>
            <a:r>
              <a:rPr b="1" spc="-15" dirty="0">
                <a:latin typeface="Arial"/>
                <a:cs typeface="Arial"/>
              </a:rPr>
              <a:t>momento </a:t>
            </a:r>
            <a:r>
              <a:rPr b="1" spc="-20" dirty="0">
                <a:latin typeface="Arial"/>
                <a:cs typeface="Arial"/>
              </a:rPr>
              <a:t>diferente </a:t>
            </a:r>
            <a:r>
              <a:rPr spc="-20" dirty="0">
                <a:latin typeface="Arial"/>
                <a:cs typeface="Arial"/>
              </a:rPr>
              <a:t>da  </a:t>
            </a:r>
            <a:r>
              <a:rPr spc="-35" dirty="0">
                <a:latin typeface="Arial"/>
                <a:cs typeface="Arial"/>
              </a:rPr>
              <a:t>compra.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ct val="104200"/>
              </a:lnSpc>
              <a:spcBef>
                <a:spcPts val="1250"/>
              </a:spcBef>
            </a:pPr>
            <a:r>
              <a:rPr b="1" spc="-60" dirty="0">
                <a:latin typeface="Arial"/>
                <a:cs typeface="Arial"/>
              </a:rPr>
              <a:t>Conhecer </a:t>
            </a:r>
            <a:r>
              <a:rPr b="1" spc="15" dirty="0">
                <a:latin typeface="Arial"/>
                <a:cs typeface="Arial"/>
              </a:rPr>
              <a:t>a </a:t>
            </a:r>
            <a:r>
              <a:rPr b="1" spc="-35" dirty="0">
                <a:latin typeface="Arial"/>
                <a:cs typeface="Arial"/>
              </a:rPr>
              <a:t>jornada </a:t>
            </a:r>
            <a:r>
              <a:rPr b="1" spc="40" dirty="0">
                <a:latin typeface="Arial"/>
                <a:cs typeface="Arial"/>
              </a:rPr>
              <a:t>de </a:t>
            </a:r>
            <a:r>
              <a:rPr b="1" spc="-50" dirty="0">
                <a:latin typeface="Arial"/>
                <a:cs typeface="Arial"/>
              </a:rPr>
              <a:t>compra </a:t>
            </a:r>
            <a:r>
              <a:rPr spc="-60" dirty="0">
                <a:latin typeface="Arial"/>
                <a:cs typeface="Arial"/>
              </a:rPr>
              <a:t>destes  </a:t>
            </a:r>
            <a:r>
              <a:rPr spc="-40" dirty="0">
                <a:latin typeface="Arial"/>
                <a:cs typeface="Arial"/>
              </a:rPr>
              <a:t>clientes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quais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são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40" dirty="0">
                <a:latin typeface="Arial"/>
                <a:cs typeface="Arial"/>
              </a:rPr>
              <a:t>os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principais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100" dirty="0">
                <a:latin typeface="Arial"/>
                <a:cs typeface="Arial"/>
              </a:rPr>
              <a:t>marcos  </a:t>
            </a:r>
            <a:r>
              <a:rPr spc="-5" dirty="0">
                <a:latin typeface="Arial"/>
                <a:cs typeface="Arial"/>
              </a:rPr>
              <a:t>dela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5" dirty="0">
                <a:latin typeface="Arial"/>
                <a:cs typeface="Arial"/>
              </a:rPr>
              <a:t>permite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planejar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105" dirty="0">
                <a:latin typeface="Arial"/>
                <a:cs typeface="Arial"/>
              </a:rPr>
              <a:t>as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45" dirty="0">
                <a:latin typeface="Arial"/>
                <a:cs typeface="Arial"/>
              </a:rPr>
              <a:t>etapas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vendas  </a:t>
            </a:r>
            <a:r>
              <a:rPr spc="20" dirty="0">
                <a:latin typeface="Arial"/>
                <a:cs typeface="Arial"/>
              </a:rPr>
              <a:t>que </a:t>
            </a:r>
            <a:r>
              <a:rPr b="1" spc="-40" dirty="0">
                <a:latin typeface="Arial"/>
                <a:cs typeface="Arial"/>
              </a:rPr>
              <a:t>cobrem </a:t>
            </a:r>
            <a:r>
              <a:rPr b="1" spc="-95" dirty="0">
                <a:latin typeface="Arial"/>
                <a:cs typeface="Arial"/>
              </a:rPr>
              <a:t>os </a:t>
            </a:r>
            <a:r>
              <a:rPr b="1" spc="-50" dirty="0">
                <a:latin typeface="Arial"/>
                <a:cs typeface="Arial"/>
              </a:rPr>
              <a:t>gargalos, </a:t>
            </a:r>
            <a:r>
              <a:rPr b="1" spc="-45" dirty="0">
                <a:latin typeface="Arial"/>
                <a:cs typeface="Arial"/>
              </a:rPr>
              <a:t>qualificam </a:t>
            </a:r>
            <a:r>
              <a:rPr b="1" spc="35" dirty="0">
                <a:latin typeface="Arial"/>
                <a:cs typeface="Arial"/>
              </a:rPr>
              <a:t>o  </a:t>
            </a:r>
            <a:r>
              <a:rPr b="1" spc="-40" dirty="0">
                <a:latin typeface="Arial"/>
                <a:cs typeface="Arial"/>
              </a:rPr>
              <a:t>cliente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70" dirty="0">
                <a:latin typeface="Arial"/>
                <a:cs typeface="Arial"/>
              </a:rPr>
              <a:t>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diminuem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35" dirty="0">
                <a:latin typeface="Arial"/>
                <a:cs typeface="Arial"/>
              </a:rPr>
              <a:t>o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80" dirty="0">
                <a:latin typeface="Arial"/>
                <a:cs typeface="Arial"/>
              </a:rPr>
              <a:t>ciclo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venda.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40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1610" y="1844587"/>
            <a:ext cx="2771775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795655">
              <a:lnSpc>
                <a:spcPts val="2740"/>
              </a:lnSpc>
              <a:spcBef>
                <a:spcPts val="100"/>
              </a:spcBef>
            </a:pPr>
            <a:r>
              <a:rPr sz="2400" spc="-215" dirty="0">
                <a:solidFill>
                  <a:srgbClr val="7F7F7F"/>
                </a:solidFill>
                <a:latin typeface="Arial"/>
                <a:cs typeface="Arial"/>
              </a:rPr>
              <a:t>SE</a:t>
            </a:r>
            <a:r>
              <a:rPr sz="2400" spc="-16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F7F7F"/>
                </a:solidFill>
                <a:latin typeface="Arial"/>
                <a:cs typeface="Arial"/>
              </a:rPr>
              <a:t>COLOQUE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180"/>
              </a:lnSpc>
            </a:pPr>
            <a:r>
              <a:rPr sz="3600" spc="130" dirty="0"/>
              <a:t>NA </a:t>
            </a:r>
            <a:r>
              <a:rPr sz="3600" spc="-210" dirty="0"/>
              <a:t>PELE</a:t>
            </a:r>
            <a:r>
              <a:rPr sz="3600" spc="-490" dirty="0"/>
              <a:t> </a:t>
            </a:r>
            <a:r>
              <a:rPr sz="3600" spc="225" dirty="0"/>
              <a:t>DO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411602" y="2672727"/>
            <a:ext cx="191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80" dirty="0">
                <a:solidFill>
                  <a:srgbClr val="FF3300"/>
                </a:solidFill>
                <a:latin typeface="Arial"/>
                <a:cs typeface="Arial"/>
              </a:rPr>
              <a:t>CLIENTE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07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665817"/>
            <a:ext cx="4075429" cy="37077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 algn="just">
              <a:spcBef>
                <a:spcPts val="1430"/>
              </a:spcBef>
            </a:pPr>
            <a:r>
              <a:rPr sz="2000" b="1" spc="-65" dirty="0">
                <a:latin typeface="Arial"/>
                <a:cs typeface="Arial"/>
              </a:rPr>
              <a:t>FUNIL </a:t>
            </a:r>
            <a:r>
              <a:rPr sz="2000" b="1" spc="-50" dirty="0">
                <a:latin typeface="Arial"/>
                <a:cs typeface="Arial"/>
              </a:rPr>
              <a:t>DE</a:t>
            </a:r>
            <a:r>
              <a:rPr sz="2000" b="1" spc="-459" dirty="0">
                <a:latin typeface="Arial"/>
                <a:cs typeface="Arial"/>
              </a:rPr>
              <a:t> </a:t>
            </a:r>
            <a:r>
              <a:rPr sz="2000" b="1" spc="-90" dirty="0">
                <a:latin typeface="Arial"/>
                <a:cs typeface="Arial"/>
              </a:rPr>
              <a:t>VENDAS</a:t>
            </a:r>
            <a:endParaRPr sz="2000">
              <a:latin typeface="Arial"/>
              <a:cs typeface="Arial"/>
            </a:endParaRPr>
          </a:p>
          <a:p>
            <a:pPr marL="12700" marR="74930" algn="just">
              <a:lnSpc>
                <a:spcPts val="2000"/>
              </a:lnSpc>
              <a:spcBef>
                <a:spcPts val="1400"/>
              </a:spcBef>
            </a:pPr>
            <a:r>
              <a:rPr spc="-10" dirty="0">
                <a:latin typeface="Arial"/>
                <a:cs typeface="Arial"/>
              </a:rPr>
              <a:t>Conjunto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etapas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70" dirty="0">
                <a:latin typeface="Arial"/>
                <a:cs typeface="Arial"/>
              </a:rPr>
              <a:t>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gatilhos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que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estão  </a:t>
            </a:r>
            <a:r>
              <a:rPr spc="-15" dirty="0">
                <a:latin typeface="Arial"/>
                <a:cs typeface="Arial"/>
              </a:rPr>
              <a:t>diretamente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ligadas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105" dirty="0">
                <a:latin typeface="Arial"/>
                <a:cs typeface="Arial"/>
              </a:rPr>
              <a:t>às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95" dirty="0">
                <a:latin typeface="Arial"/>
                <a:cs typeface="Arial"/>
              </a:rPr>
              <a:t>fases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10" dirty="0">
                <a:latin typeface="Arial"/>
                <a:cs typeface="Arial"/>
              </a:rPr>
              <a:t>da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45" dirty="0">
                <a:latin typeface="Arial"/>
                <a:cs typeface="Arial"/>
              </a:rPr>
              <a:t>jornada 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compra.</a:t>
            </a:r>
            <a:endParaRPr>
              <a:latin typeface="Arial"/>
              <a:cs typeface="Arial"/>
            </a:endParaRPr>
          </a:p>
          <a:p>
            <a:pPr marL="279400" indent="-264160">
              <a:lnSpc>
                <a:spcPts val="2080"/>
              </a:lnSpc>
              <a:spcBef>
                <a:spcPts val="1100"/>
              </a:spcBef>
              <a:buAutoNum type="arabicPeriod"/>
              <a:tabLst>
                <a:tab pos="279400" algn="l"/>
              </a:tabLst>
            </a:pPr>
            <a:r>
              <a:rPr b="1" spc="-30" dirty="0">
                <a:latin typeface="Arial"/>
                <a:cs typeface="Arial"/>
              </a:rPr>
              <a:t>TOPO</a:t>
            </a:r>
            <a:endParaRPr>
              <a:latin typeface="Arial"/>
              <a:cs typeface="Arial"/>
            </a:endParaRPr>
          </a:p>
          <a:p>
            <a:pPr marL="279400">
              <a:lnSpc>
                <a:spcPts val="2080"/>
              </a:lnSpc>
            </a:pPr>
            <a:r>
              <a:rPr spc="-95" dirty="0">
                <a:latin typeface="Arial"/>
                <a:cs typeface="Arial"/>
              </a:rPr>
              <a:t>Está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para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95" dirty="0">
                <a:latin typeface="Arial"/>
                <a:cs typeface="Arial"/>
              </a:rPr>
              <a:t>o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30" dirty="0">
                <a:latin typeface="Arial"/>
                <a:cs typeface="Arial"/>
              </a:rPr>
              <a:t>aprendizado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60" dirty="0">
                <a:latin typeface="Arial"/>
                <a:cs typeface="Arial"/>
              </a:rPr>
              <a:t>descoberta</a:t>
            </a:r>
            <a:endParaRPr>
              <a:latin typeface="Arial"/>
              <a:cs typeface="Arial"/>
            </a:endParaRPr>
          </a:p>
          <a:p>
            <a:pPr marL="279400" indent="-264160">
              <a:lnSpc>
                <a:spcPts val="2080"/>
              </a:lnSpc>
              <a:spcBef>
                <a:spcPts val="1140"/>
              </a:spcBef>
              <a:buAutoNum type="arabicPeriod" startAt="2"/>
              <a:tabLst>
                <a:tab pos="279400" algn="l"/>
              </a:tabLst>
            </a:pPr>
            <a:r>
              <a:rPr b="1" dirty="0">
                <a:latin typeface="Arial"/>
                <a:cs typeface="Arial"/>
              </a:rPr>
              <a:t>MEIO</a:t>
            </a:r>
            <a:endParaRPr>
              <a:latin typeface="Arial"/>
              <a:cs typeface="Arial"/>
            </a:endParaRPr>
          </a:p>
          <a:p>
            <a:pPr marL="279400" marR="5080">
              <a:lnSpc>
                <a:spcPts val="2000"/>
              </a:lnSpc>
              <a:spcBef>
                <a:spcPts val="120"/>
              </a:spcBef>
            </a:pPr>
            <a:r>
              <a:rPr spc="-95" dirty="0">
                <a:latin typeface="Arial"/>
                <a:cs typeface="Arial"/>
              </a:rPr>
              <a:t>Está </a:t>
            </a:r>
            <a:r>
              <a:rPr spc="-30" dirty="0">
                <a:latin typeface="Arial"/>
                <a:cs typeface="Arial"/>
              </a:rPr>
              <a:t>para </a:t>
            </a:r>
            <a:r>
              <a:rPr spc="95" dirty="0">
                <a:latin typeface="Arial"/>
                <a:cs typeface="Arial"/>
              </a:rPr>
              <a:t>o </a:t>
            </a:r>
            <a:r>
              <a:rPr b="1" spc="-50" dirty="0">
                <a:latin typeface="Arial"/>
                <a:cs typeface="Arial"/>
              </a:rPr>
              <a:t>reconhecimento </a:t>
            </a:r>
            <a:r>
              <a:rPr spc="40" dirty="0">
                <a:latin typeface="Arial"/>
                <a:cs typeface="Arial"/>
              </a:rPr>
              <a:t>do  </a:t>
            </a:r>
            <a:r>
              <a:rPr spc="5" dirty="0">
                <a:latin typeface="Arial"/>
                <a:cs typeface="Arial"/>
              </a:rPr>
              <a:t>problema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75" dirty="0">
                <a:latin typeface="Arial"/>
                <a:cs typeface="Arial"/>
              </a:rPr>
              <a:t>consideração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da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55" dirty="0">
                <a:latin typeface="Arial"/>
                <a:cs typeface="Arial"/>
              </a:rPr>
              <a:t>solução</a:t>
            </a:r>
            <a:endParaRPr>
              <a:latin typeface="Arial"/>
              <a:cs typeface="Arial"/>
            </a:endParaRPr>
          </a:p>
          <a:p>
            <a:pPr marL="279400" indent="-264160">
              <a:lnSpc>
                <a:spcPts val="2080"/>
              </a:lnSpc>
              <a:spcBef>
                <a:spcPts val="1100"/>
              </a:spcBef>
              <a:buAutoNum type="arabicPeriod" startAt="3"/>
              <a:tabLst>
                <a:tab pos="279400" algn="l"/>
              </a:tabLst>
            </a:pPr>
            <a:r>
              <a:rPr b="1" spc="-160" dirty="0">
                <a:latin typeface="Arial"/>
                <a:cs typeface="Arial"/>
              </a:rPr>
              <a:t>BASE</a:t>
            </a:r>
            <a:endParaRPr>
              <a:latin typeface="Arial"/>
              <a:cs typeface="Arial"/>
            </a:endParaRPr>
          </a:p>
          <a:p>
            <a:pPr marL="279400">
              <a:lnSpc>
                <a:spcPts val="2080"/>
              </a:lnSpc>
            </a:pPr>
            <a:r>
              <a:rPr spc="-95" dirty="0">
                <a:latin typeface="Arial"/>
                <a:cs typeface="Arial"/>
              </a:rPr>
              <a:t>Está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para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decisão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10" dirty="0">
                <a:latin typeface="Arial"/>
                <a:cs typeface="Arial"/>
              </a:rPr>
              <a:t>compra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41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3665" y="1844587"/>
            <a:ext cx="2939415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spc="15" dirty="0">
                <a:solidFill>
                  <a:srgbClr val="7F7F7F"/>
                </a:solidFill>
                <a:latin typeface="Arial"/>
                <a:cs typeface="Arial"/>
              </a:rPr>
              <a:t>JÁ </a:t>
            </a:r>
            <a:r>
              <a:rPr sz="2400" spc="-10" dirty="0">
                <a:solidFill>
                  <a:srgbClr val="7F7F7F"/>
                </a:solidFill>
                <a:latin typeface="Arial"/>
                <a:cs typeface="Arial"/>
              </a:rPr>
              <a:t>OUVIU </a:t>
            </a:r>
            <a:r>
              <a:rPr sz="2400" spc="-100" dirty="0">
                <a:solidFill>
                  <a:srgbClr val="7F7F7F"/>
                </a:solidFill>
                <a:latin typeface="Arial"/>
                <a:cs typeface="Arial"/>
              </a:rPr>
              <a:t>FALAR</a:t>
            </a:r>
            <a:r>
              <a:rPr sz="2400" spc="-3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30" dirty="0">
                <a:solidFill>
                  <a:srgbClr val="7F7F7F"/>
                </a:solidFill>
                <a:latin typeface="Arial"/>
                <a:cs typeface="Arial"/>
              </a:rPr>
              <a:t>EM</a:t>
            </a:r>
            <a:endParaRPr sz="2400">
              <a:latin typeface="Arial"/>
              <a:cs typeface="Arial"/>
            </a:endParaRPr>
          </a:p>
          <a:p>
            <a:pPr marL="843915">
              <a:lnSpc>
                <a:spcPts val="4180"/>
              </a:lnSpc>
            </a:pPr>
            <a:r>
              <a:rPr sz="3600" dirty="0"/>
              <a:t>FUNIL</a:t>
            </a:r>
            <a:r>
              <a:rPr sz="3600" spc="-275" dirty="0"/>
              <a:t> </a:t>
            </a:r>
            <a:r>
              <a:rPr sz="3600" spc="-15" dirty="0"/>
              <a:t>DE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2150999" y="2736227"/>
            <a:ext cx="2172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65" dirty="0">
                <a:solidFill>
                  <a:srgbClr val="FF3300"/>
                </a:solidFill>
                <a:latin typeface="Arial"/>
                <a:cs typeface="Arial"/>
              </a:rPr>
              <a:t>VEN</a:t>
            </a:r>
            <a:r>
              <a:rPr sz="3600" b="1" spc="-25" dirty="0">
                <a:solidFill>
                  <a:srgbClr val="FF3300"/>
                </a:solidFill>
                <a:latin typeface="Arial"/>
                <a:cs typeface="Arial"/>
              </a:rPr>
              <a:t>D</a:t>
            </a:r>
            <a:r>
              <a:rPr sz="3600" b="1" spc="-165" dirty="0">
                <a:solidFill>
                  <a:srgbClr val="FF3300"/>
                </a:solidFill>
                <a:latin typeface="Arial"/>
                <a:cs typeface="Arial"/>
              </a:rPr>
              <a:t>AS?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9513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2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9701" y="1098550"/>
            <a:ext cx="3787775" cy="48260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145" dirty="0"/>
              <a:t>FUNIL</a:t>
            </a:r>
            <a:r>
              <a:rPr sz="3000" spc="-540" dirty="0"/>
              <a:t> </a:t>
            </a:r>
            <a:r>
              <a:rPr sz="3000" spc="-105" dirty="0"/>
              <a:t>DE</a:t>
            </a:r>
            <a:r>
              <a:rPr sz="3000" spc="-470" dirty="0"/>
              <a:t> </a:t>
            </a:r>
            <a:r>
              <a:rPr sz="3000" spc="-160" dirty="0"/>
              <a:t>MARKETING</a:t>
            </a:r>
            <a:endParaRPr sz="3000"/>
          </a:p>
        </p:txBody>
      </p:sp>
      <p:grpSp>
        <p:nvGrpSpPr>
          <p:cNvPr id="4" name="object 4"/>
          <p:cNvGrpSpPr/>
          <p:nvPr/>
        </p:nvGrpSpPr>
        <p:grpSpPr>
          <a:xfrm>
            <a:off x="0" y="1479207"/>
            <a:ext cx="8788400" cy="3900170"/>
            <a:chOff x="0" y="621957"/>
            <a:chExt cx="8788400" cy="3900170"/>
          </a:xfrm>
        </p:grpSpPr>
        <p:sp>
          <p:nvSpPr>
            <p:cNvPr id="5" name="object 5"/>
            <p:cNvSpPr/>
            <p:nvPr/>
          </p:nvSpPr>
          <p:spPr>
            <a:xfrm>
              <a:off x="660400" y="1435100"/>
              <a:ext cx="8128000" cy="2768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621957"/>
              <a:ext cx="2902585" cy="3900170"/>
            </a:xfrm>
            <a:custGeom>
              <a:avLst/>
              <a:gdLst/>
              <a:ahLst/>
              <a:cxnLst/>
              <a:rect l="l" t="t" r="r" b="b"/>
              <a:pathLst>
                <a:path w="2902585" h="3900170">
                  <a:moveTo>
                    <a:pt x="1317498" y="0"/>
                  </a:moveTo>
                  <a:lnTo>
                    <a:pt x="0" y="3241296"/>
                  </a:lnTo>
                  <a:lnTo>
                    <a:pt x="0" y="3899585"/>
                  </a:lnTo>
                  <a:lnTo>
                    <a:pt x="2902572" y="3899585"/>
                  </a:lnTo>
                  <a:lnTo>
                    <a:pt x="1317498" y="0"/>
                  </a:lnTo>
                  <a:close/>
                </a:path>
              </a:pathLst>
            </a:custGeom>
            <a:solidFill>
              <a:srgbClr val="F2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42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66310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1" y="1591309"/>
            <a:ext cx="7800975" cy="353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12700"/>
              </a:lnSpc>
              <a:spcBef>
                <a:spcPts val="100"/>
              </a:spcBef>
            </a:pPr>
            <a:r>
              <a:rPr sz="3400" b="1" spc="229" dirty="0">
                <a:solidFill>
                  <a:srgbClr val="FF2600"/>
                </a:solidFill>
                <a:latin typeface="Arial"/>
                <a:cs typeface="Arial"/>
              </a:rPr>
              <a:t>UM </a:t>
            </a:r>
            <a:r>
              <a:rPr sz="3400" b="1" dirty="0">
                <a:solidFill>
                  <a:srgbClr val="FF2600"/>
                </a:solidFill>
                <a:latin typeface="Arial"/>
                <a:cs typeface="Arial"/>
              </a:rPr>
              <a:t>FUNIL </a:t>
            </a:r>
            <a:r>
              <a:rPr sz="3400" b="1" spc="-15" dirty="0">
                <a:solidFill>
                  <a:srgbClr val="FF2600"/>
                </a:solidFill>
                <a:latin typeface="Arial"/>
                <a:cs typeface="Arial"/>
              </a:rPr>
              <a:t>DE VENDAS </a:t>
            </a:r>
            <a:r>
              <a:rPr sz="3400" b="1" spc="55" dirty="0">
                <a:solidFill>
                  <a:srgbClr val="FF2600"/>
                </a:solidFill>
                <a:latin typeface="Arial"/>
                <a:cs typeface="Arial"/>
              </a:rPr>
              <a:t>ONLINE  </a:t>
            </a:r>
            <a:r>
              <a:rPr sz="3400" b="1" spc="30" dirty="0">
                <a:solidFill>
                  <a:srgbClr val="FF2600"/>
                </a:solidFill>
                <a:latin typeface="Arial"/>
                <a:cs typeface="Arial"/>
              </a:rPr>
              <a:t>PODE </a:t>
            </a:r>
            <a:r>
              <a:rPr sz="3400" b="1" dirty="0">
                <a:solidFill>
                  <a:srgbClr val="FF2600"/>
                </a:solidFill>
                <a:latin typeface="Arial"/>
                <a:cs typeface="Arial"/>
              </a:rPr>
              <a:t>COMEÇAR </a:t>
            </a:r>
            <a:r>
              <a:rPr sz="3400" b="1" spc="-65" dirty="0">
                <a:solidFill>
                  <a:srgbClr val="FF2600"/>
                </a:solidFill>
                <a:latin typeface="Arial"/>
                <a:cs typeface="Arial"/>
              </a:rPr>
              <a:t>ANTES </a:t>
            </a:r>
            <a:r>
              <a:rPr sz="3400" b="1" spc="120" dirty="0">
                <a:solidFill>
                  <a:srgbClr val="FF2600"/>
                </a:solidFill>
                <a:latin typeface="Arial"/>
                <a:cs typeface="Arial"/>
              </a:rPr>
              <a:t>MESMO</a:t>
            </a:r>
            <a:r>
              <a:rPr sz="3400" b="1" spc="-450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400" b="1" spc="210" dirty="0">
                <a:solidFill>
                  <a:srgbClr val="FF2600"/>
                </a:solidFill>
                <a:latin typeface="Arial"/>
                <a:cs typeface="Arial"/>
              </a:rPr>
              <a:t>DO  </a:t>
            </a:r>
            <a:r>
              <a:rPr sz="3400" b="1" spc="90" dirty="0">
                <a:solidFill>
                  <a:srgbClr val="FF2600"/>
                </a:solidFill>
                <a:latin typeface="Arial"/>
                <a:cs typeface="Arial"/>
              </a:rPr>
              <a:t>CONSUMIDOR </a:t>
            </a:r>
            <a:r>
              <a:rPr sz="3400" b="1" spc="-170" dirty="0">
                <a:solidFill>
                  <a:srgbClr val="FF2600"/>
                </a:solidFill>
                <a:latin typeface="Arial"/>
                <a:cs typeface="Arial"/>
              </a:rPr>
              <a:t>TER</a:t>
            </a:r>
            <a:r>
              <a:rPr sz="3400" b="1" spc="-41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400" b="1" spc="65" dirty="0">
                <a:solidFill>
                  <a:srgbClr val="FF2600"/>
                </a:solidFill>
                <a:latin typeface="Arial"/>
                <a:cs typeface="Arial"/>
              </a:rPr>
              <a:t>CONHECIMENTO  </a:t>
            </a:r>
            <a:r>
              <a:rPr sz="3400" b="1" spc="-125" dirty="0">
                <a:solidFill>
                  <a:srgbClr val="FF2600"/>
                </a:solidFill>
                <a:latin typeface="Arial"/>
                <a:cs typeface="Arial"/>
              </a:rPr>
              <a:t>SOBRE </a:t>
            </a:r>
            <a:r>
              <a:rPr sz="3400" b="1" spc="20" dirty="0">
                <a:solidFill>
                  <a:srgbClr val="FF2600"/>
                </a:solidFill>
                <a:latin typeface="Arial"/>
                <a:cs typeface="Arial"/>
              </a:rPr>
              <a:t>A </a:t>
            </a:r>
            <a:r>
              <a:rPr sz="3400" b="1" spc="30" dirty="0">
                <a:solidFill>
                  <a:srgbClr val="FF2600"/>
                </a:solidFill>
                <a:latin typeface="Arial"/>
                <a:cs typeface="Arial"/>
              </a:rPr>
              <a:t>MARCA, </a:t>
            </a:r>
            <a:r>
              <a:rPr sz="3400" b="1" spc="105" dirty="0">
                <a:solidFill>
                  <a:srgbClr val="FF2600"/>
                </a:solidFill>
                <a:latin typeface="Arial"/>
                <a:cs typeface="Arial"/>
              </a:rPr>
              <a:t>EM </a:t>
            </a:r>
            <a:r>
              <a:rPr sz="3400" b="1" spc="15" dirty="0">
                <a:solidFill>
                  <a:srgbClr val="FF2600"/>
                </a:solidFill>
                <a:latin typeface="Arial"/>
                <a:cs typeface="Arial"/>
              </a:rPr>
              <a:t>ALGUMA  </a:t>
            </a:r>
            <a:r>
              <a:rPr sz="3400" b="1" spc="10" dirty="0">
                <a:solidFill>
                  <a:srgbClr val="FF2600"/>
                </a:solidFill>
                <a:latin typeface="Arial"/>
                <a:cs typeface="Arial"/>
              </a:rPr>
              <a:t>FONTE </a:t>
            </a:r>
            <a:r>
              <a:rPr sz="3400" b="1" spc="75" dirty="0">
                <a:solidFill>
                  <a:srgbClr val="FF2600"/>
                </a:solidFill>
                <a:latin typeface="Arial"/>
                <a:cs typeface="Arial"/>
              </a:rPr>
              <a:t>LONGÍNQUA </a:t>
            </a:r>
            <a:r>
              <a:rPr sz="3400" b="1" spc="-15" dirty="0">
                <a:solidFill>
                  <a:srgbClr val="FF2600"/>
                </a:solidFill>
                <a:latin typeface="Arial"/>
                <a:cs typeface="Arial"/>
              </a:rPr>
              <a:t>DE </a:t>
            </a:r>
            <a:r>
              <a:rPr sz="3400" b="1" spc="-55" dirty="0">
                <a:solidFill>
                  <a:srgbClr val="FF2600"/>
                </a:solidFill>
                <a:latin typeface="Arial"/>
                <a:cs typeface="Arial"/>
              </a:rPr>
              <a:t>TRÁFEGO  </a:t>
            </a:r>
            <a:r>
              <a:rPr sz="3400" b="1" spc="125" dirty="0">
                <a:solidFill>
                  <a:srgbClr val="FF2600"/>
                </a:solidFill>
                <a:latin typeface="Arial"/>
                <a:cs typeface="Arial"/>
              </a:rPr>
              <a:t>NA</a:t>
            </a:r>
            <a:r>
              <a:rPr sz="3400" b="1" spc="-165" dirty="0">
                <a:solidFill>
                  <a:srgbClr val="FF2600"/>
                </a:solidFill>
                <a:latin typeface="Arial"/>
                <a:cs typeface="Arial"/>
              </a:rPr>
              <a:t> </a:t>
            </a:r>
            <a:r>
              <a:rPr sz="3400" b="1" spc="-55" dirty="0">
                <a:solidFill>
                  <a:srgbClr val="FF2600"/>
                </a:solidFill>
                <a:latin typeface="Arial"/>
                <a:cs typeface="Arial"/>
              </a:rPr>
              <a:t>INTERNET…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43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2937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1" y="1665817"/>
            <a:ext cx="4130675" cy="387286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spcBef>
                <a:spcPts val="1430"/>
              </a:spcBef>
            </a:pPr>
            <a:r>
              <a:rPr sz="2000" b="1" spc="-100" dirty="0">
                <a:latin typeface="Arial"/>
                <a:cs typeface="Arial"/>
              </a:rPr>
              <a:t>EXEMPLOS</a:t>
            </a:r>
            <a:r>
              <a:rPr sz="2000" b="1" spc="-225" dirty="0">
                <a:latin typeface="Arial"/>
                <a:cs typeface="Arial"/>
              </a:rPr>
              <a:t> </a:t>
            </a:r>
            <a:r>
              <a:rPr sz="2000" b="1" spc="-125" dirty="0">
                <a:latin typeface="Arial"/>
                <a:cs typeface="Arial"/>
              </a:rPr>
              <a:t>PRÁTICOS</a:t>
            </a:r>
            <a:endParaRPr sz="2000">
              <a:latin typeface="Arial"/>
              <a:cs typeface="Arial"/>
            </a:endParaRPr>
          </a:p>
          <a:p>
            <a:pPr marL="12700" marR="288925">
              <a:lnSpc>
                <a:spcPts val="2000"/>
              </a:lnSpc>
              <a:spcBef>
                <a:spcPts val="1400"/>
              </a:spcBef>
              <a:buAutoNum type="arabicPeriod"/>
              <a:tabLst>
                <a:tab pos="227329" algn="l"/>
              </a:tabLst>
            </a:pPr>
            <a:r>
              <a:rPr spc="-60" dirty="0">
                <a:latin typeface="Arial"/>
                <a:cs typeface="Arial"/>
              </a:rPr>
              <a:t>Você</a:t>
            </a:r>
            <a:r>
              <a:rPr spc="-210" dirty="0">
                <a:latin typeface="Arial"/>
                <a:cs typeface="Arial"/>
              </a:rPr>
              <a:t> </a:t>
            </a:r>
            <a:r>
              <a:rPr spc="20" dirty="0">
                <a:latin typeface="Arial"/>
                <a:cs typeface="Arial"/>
              </a:rPr>
              <a:t>foi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convidado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30" dirty="0">
                <a:latin typeface="Arial"/>
                <a:cs typeface="Arial"/>
              </a:rPr>
              <a:t>para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participar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de  </a:t>
            </a:r>
            <a:r>
              <a:rPr spc="-15" dirty="0">
                <a:latin typeface="Arial"/>
                <a:cs typeface="Arial"/>
              </a:rPr>
              <a:t>uma </a:t>
            </a:r>
            <a:r>
              <a:rPr spc="-35" dirty="0">
                <a:latin typeface="Arial"/>
                <a:cs typeface="Arial"/>
              </a:rPr>
              <a:t>ultramaratona </a:t>
            </a:r>
            <a:r>
              <a:rPr spc="-5" dirty="0">
                <a:latin typeface="Arial"/>
                <a:cs typeface="Arial"/>
              </a:rPr>
              <a:t>pela </a:t>
            </a:r>
            <a:r>
              <a:rPr spc="-10" dirty="0">
                <a:latin typeface="Arial"/>
                <a:cs typeface="Arial"/>
              </a:rPr>
              <a:t>primeira </a:t>
            </a:r>
            <a:r>
              <a:rPr spc="-65" dirty="0">
                <a:latin typeface="Arial"/>
                <a:cs typeface="Arial"/>
              </a:rPr>
              <a:t>vez </a:t>
            </a:r>
            <a:r>
              <a:rPr spc="30" dirty="0">
                <a:latin typeface="Arial"/>
                <a:cs typeface="Arial"/>
              </a:rPr>
              <a:t>e  </a:t>
            </a:r>
            <a:r>
              <a:rPr spc="-50" dirty="0">
                <a:latin typeface="Arial"/>
                <a:cs typeface="Arial"/>
              </a:rPr>
              <a:t>precisa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um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tênis.</a:t>
            </a:r>
            <a:endParaRPr>
              <a:latin typeface="Arial"/>
              <a:cs typeface="Arial"/>
            </a:endParaRPr>
          </a:p>
          <a:p>
            <a:pPr marL="12700" marR="5080">
              <a:lnSpc>
                <a:spcPts val="2000"/>
              </a:lnSpc>
              <a:spcBef>
                <a:spcPts val="1300"/>
              </a:spcBef>
              <a:buAutoNum type="arabicPeriod"/>
              <a:tabLst>
                <a:tab pos="231140" algn="l"/>
              </a:tabLst>
            </a:pPr>
            <a:r>
              <a:rPr spc="-85" dirty="0">
                <a:latin typeface="Arial"/>
                <a:cs typeface="Arial"/>
              </a:rPr>
              <a:t>Seu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smartphone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está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10" dirty="0">
                <a:latin typeface="Arial"/>
                <a:cs typeface="Arial"/>
              </a:rPr>
              <a:t>com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problemas</a:t>
            </a:r>
            <a:r>
              <a:rPr spc="-204" dirty="0">
                <a:latin typeface="Arial"/>
                <a:cs typeface="Arial"/>
              </a:rPr>
              <a:t> </a:t>
            </a:r>
            <a:r>
              <a:rPr spc="-65" dirty="0">
                <a:latin typeface="Arial"/>
                <a:cs typeface="Arial"/>
              </a:rPr>
              <a:t>na  </a:t>
            </a:r>
            <a:r>
              <a:rPr spc="-40" dirty="0">
                <a:latin typeface="Arial"/>
                <a:cs typeface="Arial"/>
              </a:rPr>
              <a:t>bateria.</a:t>
            </a:r>
            <a:endParaRPr>
              <a:latin typeface="Arial"/>
              <a:cs typeface="Arial"/>
            </a:endParaRPr>
          </a:p>
          <a:p>
            <a:pPr marL="12700" marR="377825">
              <a:lnSpc>
                <a:spcPts val="2000"/>
              </a:lnSpc>
              <a:spcBef>
                <a:spcPts val="1300"/>
              </a:spcBef>
              <a:buAutoNum type="arabicPeriod"/>
              <a:tabLst>
                <a:tab pos="227329" algn="l"/>
              </a:tabLst>
            </a:pPr>
            <a:r>
              <a:rPr spc="-60" dirty="0">
                <a:latin typeface="Arial"/>
                <a:cs typeface="Arial"/>
              </a:rPr>
              <a:t>Você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vai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ganhar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trigêmeos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30" dirty="0">
                <a:latin typeface="Arial"/>
                <a:cs typeface="Arial"/>
              </a:rPr>
              <a:t>e</a:t>
            </a:r>
            <a:r>
              <a:rPr spc="-200" dirty="0">
                <a:latin typeface="Arial"/>
                <a:cs typeface="Arial"/>
              </a:rPr>
              <a:t> </a:t>
            </a:r>
            <a:r>
              <a:rPr spc="-60" dirty="0">
                <a:latin typeface="Arial"/>
                <a:cs typeface="Arial"/>
              </a:rPr>
              <a:t>precisa  </a:t>
            </a:r>
            <a:r>
              <a:rPr spc="-15" dirty="0">
                <a:latin typeface="Arial"/>
                <a:cs typeface="Arial"/>
              </a:rPr>
              <a:t>comprar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15" dirty="0">
                <a:latin typeface="Arial"/>
                <a:cs typeface="Arial"/>
              </a:rPr>
              <a:t>uma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25" dirty="0">
                <a:latin typeface="Arial"/>
                <a:cs typeface="Arial"/>
              </a:rPr>
              <a:t>nova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35" dirty="0">
                <a:latin typeface="Arial"/>
                <a:cs typeface="Arial"/>
              </a:rPr>
              <a:t>lavadora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45" dirty="0">
                <a:latin typeface="Arial"/>
                <a:cs typeface="Arial"/>
              </a:rPr>
              <a:t>de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-50" dirty="0">
                <a:latin typeface="Arial"/>
                <a:cs typeface="Arial"/>
              </a:rPr>
              <a:t>roupas</a:t>
            </a:r>
            <a:endParaRPr>
              <a:latin typeface="Arial"/>
              <a:cs typeface="Arial"/>
            </a:endParaRPr>
          </a:p>
          <a:p>
            <a:pPr marL="12700" marR="86995">
              <a:lnSpc>
                <a:spcPts val="2000"/>
              </a:lnSpc>
              <a:spcBef>
                <a:spcPts val="1300"/>
              </a:spcBef>
            </a:pPr>
            <a:r>
              <a:rPr b="1" spc="-40" dirty="0">
                <a:latin typeface="Arial"/>
                <a:cs typeface="Arial"/>
              </a:rPr>
              <a:t>Como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65" dirty="0">
                <a:latin typeface="Arial"/>
                <a:cs typeface="Arial"/>
              </a:rPr>
              <a:t>seria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15" dirty="0">
                <a:latin typeface="Arial"/>
                <a:cs typeface="Arial"/>
              </a:rPr>
              <a:t>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35" dirty="0">
                <a:latin typeface="Arial"/>
                <a:cs typeface="Arial"/>
              </a:rPr>
              <a:t>jornada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0" dirty="0">
                <a:latin typeface="Arial"/>
                <a:cs typeface="Arial"/>
              </a:rPr>
              <a:t>compra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80" dirty="0">
                <a:latin typeface="Arial"/>
                <a:cs typeface="Arial"/>
              </a:rPr>
              <a:t>nestes  </a:t>
            </a:r>
            <a:r>
              <a:rPr b="1" spc="-65" dirty="0">
                <a:latin typeface="Arial"/>
                <a:cs typeface="Arial"/>
              </a:rPr>
              <a:t>três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100" dirty="0">
                <a:latin typeface="Arial"/>
                <a:cs typeface="Arial"/>
              </a:rPr>
              <a:t>cenários?</a:t>
            </a:r>
            <a:endParaRPr>
              <a:latin typeface="Arial"/>
              <a:cs typeface="Arial"/>
            </a:endParaRPr>
          </a:p>
          <a:p>
            <a:pPr marL="12700">
              <a:spcBef>
                <a:spcPts val="1100"/>
              </a:spcBef>
            </a:pPr>
            <a:r>
              <a:rPr b="1" spc="-55" dirty="0">
                <a:latin typeface="Arial"/>
                <a:cs typeface="Arial"/>
              </a:rPr>
              <a:t>Quais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105" dirty="0">
                <a:latin typeface="Arial"/>
                <a:cs typeface="Arial"/>
              </a:rPr>
              <a:t>as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85" dirty="0">
                <a:latin typeface="Arial"/>
                <a:cs typeface="Arial"/>
              </a:rPr>
              <a:t>ações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40" dirty="0">
                <a:latin typeface="Arial"/>
                <a:cs typeface="Arial"/>
              </a:rPr>
              <a:t>de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marketing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digital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3600" y="5492750"/>
            <a:ext cx="3547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5" dirty="0">
                <a:latin typeface="Arial"/>
                <a:cs typeface="Arial"/>
              </a:rPr>
              <a:t>podem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75" dirty="0">
                <a:latin typeface="Arial"/>
                <a:cs typeface="Arial"/>
              </a:rPr>
              <a:t>ser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95" dirty="0">
                <a:latin typeface="Arial"/>
                <a:cs typeface="Arial"/>
              </a:rPr>
              <a:t>usadas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25" dirty="0">
                <a:latin typeface="Arial"/>
                <a:cs typeface="Arial"/>
              </a:rPr>
              <a:t>em</a:t>
            </a:r>
            <a:r>
              <a:rPr b="1" spc="-19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cada</a:t>
            </a:r>
            <a:r>
              <a:rPr b="1" spc="-200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etapa?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1610" y="1844587"/>
            <a:ext cx="2771775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795655">
              <a:lnSpc>
                <a:spcPts val="2740"/>
              </a:lnSpc>
              <a:spcBef>
                <a:spcPts val="100"/>
              </a:spcBef>
            </a:pPr>
            <a:r>
              <a:rPr sz="2400" spc="-215" dirty="0">
                <a:solidFill>
                  <a:srgbClr val="7F7F7F"/>
                </a:solidFill>
                <a:latin typeface="Arial"/>
                <a:cs typeface="Arial"/>
              </a:rPr>
              <a:t>SE</a:t>
            </a:r>
            <a:r>
              <a:rPr sz="2400" spc="-165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7F7F7F"/>
                </a:solidFill>
                <a:latin typeface="Arial"/>
                <a:cs typeface="Arial"/>
              </a:rPr>
              <a:t>COLOQUE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4180"/>
              </a:lnSpc>
            </a:pPr>
            <a:r>
              <a:rPr sz="3600" spc="130" dirty="0"/>
              <a:t>NA </a:t>
            </a:r>
            <a:r>
              <a:rPr sz="3600" spc="-210" dirty="0"/>
              <a:t>PELE</a:t>
            </a:r>
            <a:r>
              <a:rPr sz="3600" spc="-490" dirty="0"/>
              <a:t> </a:t>
            </a:r>
            <a:r>
              <a:rPr sz="3600" spc="225" dirty="0"/>
              <a:t>DO</a:t>
            </a:r>
            <a:endParaRPr sz="3600"/>
          </a:p>
        </p:txBody>
      </p:sp>
      <p:sp>
        <p:nvSpPr>
          <p:cNvPr id="5" name="object 5"/>
          <p:cNvSpPr txBox="1"/>
          <p:nvPr/>
        </p:nvSpPr>
        <p:spPr>
          <a:xfrm>
            <a:off x="2411602" y="2672727"/>
            <a:ext cx="1911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b="1" spc="-80" dirty="0">
                <a:solidFill>
                  <a:srgbClr val="FF3300"/>
                </a:solidFill>
                <a:latin typeface="Arial"/>
                <a:cs typeface="Arial"/>
              </a:rPr>
              <a:t>CLIENTE</a:t>
            </a:r>
            <a:endParaRPr sz="3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58861" y="5650185"/>
            <a:ext cx="1949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Arial"/>
                <a:cs typeface="Arial"/>
              </a:rPr>
              <a:t>63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3214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3"/>
          </p:nvPr>
        </p:nvSpPr>
        <p:spPr>
          <a:xfrm>
            <a:off x="4673600" y="1935339"/>
            <a:ext cx="4053840" cy="3194401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spcBef>
                <a:spcPts val="1430"/>
              </a:spcBef>
            </a:pPr>
            <a:r>
              <a:rPr spc="-45" dirty="0"/>
              <a:t>JORNADA </a:t>
            </a:r>
            <a:r>
              <a:rPr spc="-50" dirty="0"/>
              <a:t>DE</a:t>
            </a:r>
            <a:r>
              <a:rPr spc="-434" dirty="0"/>
              <a:t> </a:t>
            </a:r>
            <a:r>
              <a:rPr spc="-55" dirty="0"/>
              <a:t>COMPRA</a:t>
            </a:r>
          </a:p>
          <a:p>
            <a:pPr marL="12700" marR="152400">
              <a:lnSpc>
                <a:spcPct val="104200"/>
              </a:lnSpc>
              <a:spcBef>
                <a:spcPts val="1110"/>
              </a:spcBef>
            </a:pPr>
            <a:r>
              <a:rPr sz="1800" b="0" spc="-65" dirty="0"/>
              <a:t>Representa </a:t>
            </a:r>
            <a:r>
              <a:rPr sz="1800" b="0" spc="-40" dirty="0"/>
              <a:t>os </a:t>
            </a:r>
            <a:r>
              <a:rPr sz="1800" spc="-120" dirty="0"/>
              <a:t>passos </a:t>
            </a:r>
            <a:r>
              <a:rPr sz="1800" dirty="0"/>
              <a:t>que </a:t>
            </a:r>
            <a:r>
              <a:rPr sz="1800" spc="35" dirty="0"/>
              <a:t>o </a:t>
            </a:r>
            <a:r>
              <a:rPr sz="1800" spc="-50" dirty="0"/>
              <a:t>cliente  percorre</a:t>
            </a:r>
            <a:r>
              <a:rPr sz="1800" spc="-200" dirty="0"/>
              <a:t> </a:t>
            </a:r>
            <a:r>
              <a:rPr sz="1800" b="0" spc="-15" dirty="0"/>
              <a:t>desde</a:t>
            </a:r>
            <a:r>
              <a:rPr sz="1800" b="0" spc="-195" dirty="0"/>
              <a:t> </a:t>
            </a:r>
            <a:r>
              <a:rPr sz="1800" b="0" spc="95" dirty="0"/>
              <a:t>o</a:t>
            </a:r>
            <a:r>
              <a:rPr sz="1800" b="0" spc="-200" dirty="0"/>
              <a:t> </a:t>
            </a:r>
            <a:r>
              <a:rPr sz="1800" b="0" spc="5" dirty="0"/>
              <a:t>primeiro</a:t>
            </a:r>
            <a:r>
              <a:rPr sz="1800" b="0" spc="-195" dirty="0"/>
              <a:t> </a:t>
            </a:r>
            <a:r>
              <a:rPr sz="1800" b="0" spc="-15" dirty="0"/>
              <a:t>contato</a:t>
            </a:r>
            <a:r>
              <a:rPr sz="1800" b="0" spc="-195" dirty="0"/>
              <a:t> </a:t>
            </a:r>
            <a:r>
              <a:rPr sz="1800" b="0" spc="-25" dirty="0"/>
              <a:t>até</a:t>
            </a:r>
            <a:r>
              <a:rPr sz="1800" b="0" spc="-200" dirty="0"/>
              <a:t> </a:t>
            </a:r>
            <a:r>
              <a:rPr sz="1800" b="0" spc="-30" dirty="0"/>
              <a:t>a  </a:t>
            </a:r>
            <a:r>
              <a:rPr sz="1800" b="0" spc="-10" dirty="0"/>
              <a:t>compra </a:t>
            </a:r>
            <a:r>
              <a:rPr sz="1800" b="0" spc="80" dirty="0"/>
              <a:t>do</a:t>
            </a:r>
            <a:r>
              <a:rPr sz="1800" b="0" spc="-385" dirty="0"/>
              <a:t> </a:t>
            </a:r>
            <a:r>
              <a:rPr sz="1800" b="0" spc="5" dirty="0"/>
              <a:t>produto.</a:t>
            </a:r>
            <a:endParaRPr sz="1800"/>
          </a:p>
          <a:p>
            <a:pPr marL="279400" indent="-264160">
              <a:spcBef>
                <a:spcPts val="1345"/>
              </a:spcBef>
              <a:buAutoNum type="arabicPeriod"/>
              <a:tabLst>
                <a:tab pos="279400" algn="l"/>
              </a:tabLst>
            </a:pPr>
            <a:r>
              <a:rPr sz="1800" spc="-40" dirty="0"/>
              <a:t>APRENDIZADO </a:t>
            </a:r>
            <a:r>
              <a:rPr sz="1800" spc="40" dirty="0"/>
              <a:t>OU</a:t>
            </a:r>
            <a:r>
              <a:rPr sz="1800" spc="-370" dirty="0"/>
              <a:t> </a:t>
            </a:r>
            <a:r>
              <a:rPr sz="1800" spc="-125" dirty="0"/>
              <a:t>DESCOBERTA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55" dirty="0"/>
              <a:t>RECONHECIMENTO </a:t>
            </a:r>
            <a:r>
              <a:rPr sz="1800" spc="75" dirty="0"/>
              <a:t>DO</a:t>
            </a:r>
            <a:r>
              <a:rPr sz="1800" spc="-400" dirty="0"/>
              <a:t> </a:t>
            </a:r>
            <a:r>
              <a:rPr sz="1800" spc="-95" dirty="0"/>
              <a:t>PROBLEMA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70" dirty="0"/>
              <a:t>CONSIDERAÇÃO </a:t>
            </a:r>
            <a:r>
              <a:rPr sz="1800" spc="-10" dirty="0"/>
              <a:t>DA</a:t>
            </a:r>
            <a:r>
              <a:rPr sz="1800" spc="-360" dirty="0"/>
              <a:t> </a:t>
            </a:r>
            <a:r>
              <a:rPr sz="1800" spc="-85" dirty="0"/>
              <a:t>SOLUÇÃO</a:t>
            </a:r>
            <a:endParaRPr sz="1800"/>
          </a:p>
          <a:p>
            <a:pPr marL="279400" indent="-264160">
              <a:spcBef>
                <a:spcPts val="1140"/>
              </a:spcBef>
              <a:buAutoNum type="arabicPeriod"/>
              <a:tabLst>
                <a:tab pos="279400" algn="l"/>
              </a:tabLst>
            </a:pPr>
            <a:r>
              <a:rPr sz="1800" spc="-70" dirty="0"/>
              <a:t>DECISÃO </a:t>
            </a:r>
            <a:r>
              <a:rPr sz="1800" spc="-45" dirty="0"/>
              <a:t>DE</a:t>
            </a:r>
            <a:r>
              <a:rPr sz="1800" spc="-325" dirty="0"/>
              <a:t> </a:t>
            </a:r>
            <a:r>
              <a:rPr sz="1800" spc="-55" dirty="0"/>
              <a:t>COMPRA</a:t>
            </a:r>
            <a:endParaRPr sz="180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70058"/>
            <a:ext cx="2133600" cy="1667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8100">
              <a:lnSpc>
                <a:spcPts val="1265"/>
              </a:lnSpc>
            </a:pPr>
            <a:fld id="{81D60167-4931-47E6-BA6A-407CBD079E47}" type="slidenum">
              <a:rPr dirty="0"/>
              <a:pPr marL="38100">
                <a:lnSpc>
                  <a:spcPts val="1265"/>
                </a:lnSpc>
              </a:pPr>
              <a:t>45</a:t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04696" y="1844587"/>
            <a:ext cx="2918460" cy="9048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b="0" spc="-30" dirty="0">
                <a:solidFill>
                  <a:srgbClr val="7F7F7F"/>
                </a:solidFill>
              </a:rPr>
              <a:t>EM </a:t>
            </a:r>
            <a:r>
              <a:rPr sz="2400" b="0" spc="-20" dirty="0">
                <a:solidFill>
                  <a:srgbClr val="7F7F7F"/>
                </a:solidFill>
              </a:rPr>
              <a:t>QUE</a:t>
            </a:r>
            <a:r>
              <a:rPr sz="2400" b="0" spc="-165" dirty="0">
                <a:solidFill>
                  <a:srgbClr val="7F7F7F"/>
                </a:solidFill>
              </a:rPr>
              <a:t> </a:t>
            </a:r>
            <a:r>
              <a:rPr sz="2400" b="0" spc="45" dirty="0">
                <a:solidFill>
                  <a:srgbClr val="7F7F7F"/>
                </a:solidFill>
              </a:rPr>
              <a:t>MOMENTO</a:t>
            </a:r>
            <a:endParaRPr sz="2400"/>
          </a:p>
          <a:p>
            <a:pPr marL="130810">
              <a:lnSpc>
                <a:spcPts val="4180"/>
              </a:lnSpc>
            </a:pPr>
            <a:r>
              <a:rPr sz="3600" spc="-215" dirty="0"/>
              <a:t>ESTÁ </a:t>
            </a:r>
            <a:r>
              <a:rPr sz="3600" spc="260" dirty="0"/>
              <a:t>O</a:t>
            </a:r>
            <a:r>
              <a:rPr sz="3600" spc="-125" dirty="0"/>
              <a:t> </a:t>
            </a:r>
            <a:r>
              <a:rPr sz="3600" spc="90" dirty="0"/>
              <a:t>MEU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1438225" y="2672727"/>
            <a:ext cx="2884805" cy="107188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5080" indent="972819">
              <a:lnSpc>
                <a:spcPts val="3920"/>
              </a:lnSpc>
              <a:spcBef>
                <a:spcPts val="560"/>
              </a:spcBef>
            </a:pP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CLIENTE  </a:t>
            </a:r>
            <a:r>
              <a:rPr sz="3600" b="1" spc="-100" dirty="0">
                <a:solidFill>
                  <a:srgbClr val="FF3300"/>
                </a:solidFill>
                <a:latin typeface="Arial"/>
                <a:cs typeface="Arial"/>
              </a:rPr>
              <a:t>P</a:t>
            </a:r>
            <a:r>
              <a:rPr sz="3600" b="1" spc="150" dirty="0">
                <a:solidFill>
                  <a:srgbClr val="FF3300"/>
                </a:solidFill>
                <a:latin typeface="Arial"/>
                <a:cs typeface="Arial"/>
              </a:rPr>
              <a:t>O</a:t>
            </a:r>
            <a:r>
              <a:rPr sz="3600" b="1" spc="-70" dirty="0">
                <a:solidFill>
                  <a:srgbClr val="FF3300"/>
                </a:solidFill>
                <a:latin typeface="Arial"/>
                <a:cs typeface="Arial"/>
              </a:rPr>
              <a:t>TENCIAL?</a:t>
            </a:r>
            <a:endParaRPr sz="3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7030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fina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Espaço Reservado para Imagem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>
          <a:xfrm>
            <a:off x="215412" y="642938"/>
            <a:ext cx="8440615" cy="571658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758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7379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73600" y="1670050"/>
            <a:ext cx="4186554" cy="311150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12700">
              <a:spcBef>
                <a:spcPts val="1400"/>
              </a:spcBef>
            </a:pPr>
            <a:r>
              <a:rPr sz="2000" b="1" spc="70" dirty="0">
                <a:latin typeface="Arial"/>
                <a:cs typeface="Arial"/>
              </a:rPr>
              <a:t>2.</a:t>
            </a:r>
            <a:r>
              <a:rPr sz="2000" b="1" spc="-285" dirty="0">
                <a:latin typeface="Arial"/>
                <a:cs typeface="Arial"/>
              </a:rPr>
              <a:t> </a:t>
            </a:r>
            <a:r>
              <a:rPr sz="2000" b="1" spc="-130" dirty="0">
                <a:latin typeface="Arial"/>
                <a:cs typeface="Arial"/>
              </a:rPr>
              <a:t>BUSINESS</a:t>
            </a:r>
            <a:r>
              <a:rPr sz="2000" b="1" spc="-265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TO</a:t>
            </a:r>
            <a:r>
              <a:rPr sz="2000" b="1" spc="-220" dirty="0">
                <a:latin typeface="Arial"/>
                <a:cs typeface="Arial"/>
              </a:rPr>
              <a:t> </a:t>
            </a:r>
            <a:r>
              <a:rPr sz="2000" b="1" spc="-140" dirty="0">
                <a:latin typeface="Arial"/>
                <a:cs typeface="Arial"/>
              </a:rPr>
              <a:t>BUSINESS</a:t>
            </a:r>
            <a:endParaRPr sz="2000">
              <a:latin typeface="Arial"/>
              <a:cs typeface="Arial"/>
            </a:endParaRPr>
          </a:p>
          <a:p>
            <a:pPr marL="12700" marR="5080">
              <a:spcBef>
                <a:spcPts val="1300"/>
              </a:spcBef>
            </a:pPr>
            <a:r>
              <a:rPr sz="2000" spc="-50" dirty="0">
                <a:latin typeface="Arial"/>
                <a:cs typeface="Arial"/>
              </a:rPr>
              <a:t>Venda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dirty="0">
                <a:latin typeface="Arial"/>
                <a:cs typeface="Arial"/>
              </a:rPr>
              <a:t>produtos </a:t>
            </a:r>
            <a:r>
              <a:rPr sz="2000" spc="-30" dirty="0">
                <a:latin typeface="Arial"/>
                <a:cs typeface="Arial"/>
              </a:rPr>
              <a:t>para </a:t>
            </a:r>
            <a:r>
              <a:rPr sz="2000" spc="-45" dirty="0">
                <a:latin typeface="Arial"/>
                <a:cs typeface="Arial"/>
              </a:rPr>
              <a:t>outras  </a:t>
            </a:r>
            <a:r>
              <a:rPr sz="2000" spc="-65" dirty="0">
                <a:latin typeface="Arial"/>
                <a:cs typeface="Arial"/>
              </a:rPr>
              <a:t>empresas. </a:t>
            </a:r>
            <a:r>
              <a:rPr sz="2000" spc="-80" dirty="0">
                <a:latin typeface="Arial"/>
                <a:cs typeface="Arial"/>
              </a:rPr>
              <a:t>Ex: </a:t>
            </a:r>
            <a:r>
              <a:rPr sz="2000" spc="-10" dirty="0">
                <a:latin typeface="Arial"/>
                <a:cs typeface="Arial"/>
              </a:rPr>
              <a:t>Artigos </a:t>
            </a:r>
            <a:r>
              <a:rPr sz="2000" spc="55" dirty="0">
                <a:latin typeface="Arial"/>
                <a:cs typeface="Arial"/>
              </a:rPr>
              <a:t>de </a:t>
            </a:r>
            <a:r>
              <a:rPr sz="2000" spc="-40" dirty="0">
                <a:latin typeface="Arial"/>
                <a:cs typeface="Arial"/>
              </a:rPr>
              <a:t>papelaria,  </a:t>
            </a:r>
            <a:r>
              <a:rPr sz="2000" spc="-35" dirty="0">
                <a:latin typeface="Arial"/>
                <a:cs typeface="Arial"/>
              </a:rPr>
              <a:t>móveis</a:t>
            </a:r>
            <a:r>
              <a:rPr sz="2000" spc="-229" dirty="0">
                <a:latin typeface="Arial"/>
                <a:cs typeface="Arial"/>
              </a:rPr>
              <a:t> </a:t>
            </a:r>
            <a:r>
              <a:rPr sz="2000" spc="55" dirty="0">
                <a:latin typeface="Arial"/>
                <a:cs typeface="Arial"/>
              </a:rPr>
              <a:t>de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escritório,</a:t>
            </a:r>
            <a:r>
              <a:rPr sz="2000" spc="-28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equipamentos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de  </a:t>
            </a:r>
            <a:r>
              <a:rPr sz="2000" spc="-10" dirty="0">
                <a:latin typeface="Arial"/>
                <a:cs typeface="Arial"/>
              </a:rPr>
              <a:t>proteção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individual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uniformes.</a:t>
            </a:r>
            <a:endParaRPr sz="2000">
              <a:latin typeface="Arial"/>
              <a:cs typeface="Arial"/>
            </a:endParaRPr>
          </a:p>
          <a:p>
            <a:pPr marL="12700">
              <a:spcBef>
                <a:spcPts val="1300"/>
              </a:spcBef>
            </a:pPr>
            <a:r>
              <a:rPr sz="2000" spc="-50" dirty="0">
                <a:latin typeface="Arial"/>
                <a:cs typeface="Arial"/>
              </a:rPr>
              <a:t>Venda</a:t>
            </a:r>
            <a:r>
              <a:rPr sz="2000" spc="-225" dirty="0">
                <a:latin typeface="Arial"/>
                <a:cs typeface="Arial"/>
              </a:rPr>
              <a:t> </a:t>
            </a:r>
            <a:r>
              <a:rPr sz="2000" spc="30" dirty="0">
                <a:latin typeface="Arial"/>
                <a:cs typeface="Arial"/>
              </a:rPr>
              <a:t>em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grandes</a:t>
            </a:r>
            <a:r>
              <a:rPr sz="2000" spc="-22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volumes.</a:t>
            </a:r>
            <a:endParaRPr sz="2000">
              <a:latin typeface="Arial"/>
              <a:cs typeface="Arial"/>
            </a:endParaRPr>
          </a:p>
          <a:p>
            <a:pPr marL="12700" marR="901700">
              <a:spcBef>
                <a:spcPts val="1200"/>
              </a:spcBef>
            </a:pPr>
            <a:r>
              <a:rPr sz="2000" spc="-60" dirty="0">
                <a:latin typeface="Arial"/>
                <a:cs typeface="Arial"/>
              </a:rPr>
              <a:t>Exigências</a:t>
            </a:r>
            <a:r>
              <a:rPr sz="2000" spc="-2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maiores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na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hora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50" dirty="0">
                <a:latin typeface="Arial"/>
                <a:cs typeface="Arial"/>
              </a:rPr>
              <a:t>do  </a:t>
            </a:r>
            <a:r>
              <a:rPr sz="2000" spc="-5" dirty="0">
                <a:latin typeface="Arial"/>
                <a:cs typeface="Arial"/>
              </a:rPr>
              <a:t>atendimento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0316" y="1825891"/>
            <a:ext cx="3542665" cy="1484630"/>
          </a:xfrm>
          <a:prstGeom prst="rect">
            <a:avLst/>
          </a:prstGeom>
        </p:spPr>
        <p:txBody>
          <a:bodyPr vert="horz" wrap="square" lIns="0" tIns="31115" rIns="0" bIns="0" rtlCol="0" anchor="ctr">
            <a:spAutoFit/>
          </a:bodyPr>
          <a:lstStyle/>
          <a:p>
            <a:pPr marL="49530">
              <a:spcBef>
                <a:spcPts val="245"/>
              </a:spcBef>
            </a:pPr>
            <a:r>
              <a:rPr sz="2400" spc="-85" dirty="0">
                <a:solidFill>
                  <a:srgbClr val="7F7F7F"/>
                </a:solidFill>
                <a:latin typeface="Arial"/>
                <a:cs typeface="Arial"/>
              </a:rPr>
              <a:t>TIPOS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DE</a:t>
            </a:r>
            <a:r>
              <a:rPr sz="2400" spc="-130" dirty="0">
                <a:solidFill>
                  <a:srgbClr val="7F7F7F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7F7F7F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  <a:p>
            <a:pPr marL="537845" marR="5080" indent="-525780">
              <a:lnSpc>
                <a:spcPts val="3920"/>
              </a:lnSpc>
              <a:spcBef>
                <a:spcPts val="685"/>
              </a:spcBef>
            </a:pPr>
            <a:r>
              <a:rPr sz="3600" spc="-30" dirty="0"/>
              <a:t>B2B -</a:t>
            </a:r>
            <a:r>
              <a:rPr sz="3600" spc="-270" dirty="0"/>
              <a:t> </a:t>
            </a:r>
            <a:r>
              <a:rPr sz="3600" spc="-100" dirty="0"/>
              <a:t>BUSINESS  </a:t>
            </a:r>
            <a:r>
              <a:rPr sz="3600" spc="20" dirty="0"/>
              <a:t>TO</a:t>
            </a:r>
            <a:r>
              <a:rPr sz="3600" spc="-200" dirty="0"/>
              <a:t> </a:t>
            </a:r>
            <a:r>
              <a:rPr sz="3600" spc="-100" dirty="0"/>
              <a:t>BUSINESS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63538" y="3728619"/>
            <a:ext cx="3590925" cy="1599565"/>
            <a:chOff x="363537" y="2871368"/>
            <a:chExt cx="3590925" cy="1599565"/>
          </a:xfrm>
        </p:grpSpPr>
        <p:sp>
          <p:nvSpPr>
            <p:cNvPr id="5" name="object 5"/>
            <p:cNvSpPr/>
            <p:nvPr/>
          </p:nvSpPr>
          <p:spPr>
            <a:xfrm>
              <a:off x="444500" y="2946399"/>
              <a:ext cx="2806700" cy="55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3537" y="2871368"/>
              <a:ext cx="2969742" cy="7338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6000" y="3771899"/>
              <a:ext cx="2857500" cy="596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0462" y="3696474"/>
              <a:ext cx="3013964" cy="77435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972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433460" y="4827984"/>
            <a:ext cx="24574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200" b="0" i="0" kern="1200">
                <a:solidFill>
                  <a:srgbClr val="898989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65"/>
              </a:lnSpc>
            </a:pPr>
            <a:fld id="{81D60167-4931-47E6-BA6A-407CBD079E47}" type="slidenum">
              <a:rPr lang="pt-BR" smtClean="0"/>
              <a:pPr marL="38100">
                <a:lnSpc>
                  <a:spcPts val="1265"/>
                </a:lnSpc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911401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8231</TotalTime>
  <Words>1083</Words>
  <Application>Microsoft Macintosh PowerPoint</Application>
  <PresentationFormat>Apresentação na tela (4:3)</PresentationFormat>
  <Paragraphs>194</Paragraphs>
  <Slides>46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46</vt:i4>
      </vt:variant>
    </vt:vector>
  </HeadingPairs>
  <TitlesOfParts>
    <vt:vector size="52" baseType="lpstr">
      <vt:lpstr>Arial</vt:lpstr>
      <vt:lpstr>Calibri</vt:lpstr>
      <vt:lpstr>Default Theme</vt:lpstr>
      <vt:lpstr>1_Personalizar design</vt:lpstr>
      <vt:lpstr>2_Personalizar design</vt:lpstr>
      <vt:lpstr>Office Theme</vt:lpstr>
      <vt:lpstr>Apresentação do PowerPoint</vt:lpstr>
      <vt:lpstr>Apresentação do PowerPoint</vt:lpstr>
      <vt:lpstr>Apresentação do PowerPoint</vt:lpstr>
      <vt:lpstr>TIPOS DE E-COMMERCE B2C - BUSINESS  TO CONSUMER</vt:lpstr>
      <vt:lpstr>Apresentação do PowerPoint</vt:lpstr>
      <vt:lpstr>Apresentação do PowerPoint</vt:lpstr>
      <vt:lpstr>TIPOS DE E-COMMERCE B2B - BUSINESS  TO BUSINESS</vt:lpstr>
      <vt:lpstr>Apresentação do PowerPoint</vt:lpstr>
      <vt:lpstr>Apresentação do PowerPoint</vt:lpstr>
      <vt:lpstr>Apresentação do PowerPoint</vt:lpstr>
      <vt:lpstr>TIPOS DE E-COMMERCE C2C - CONSUMER  TO CONSUMER</vt:lpstr>
      <vt:lpstr>Apresentação do PowerPoint</vt:lpstr>
      <vt:lpstr>Apresentação do PowerPoint</vt:lpstr>
      <vt:lpstr>Apresentação do PowerPoint</vt:lpstr>
      <vt:lpstr>Apresentação do PowerPoint</vt:lpstr>
      <vt:lpstr>TIPOS DE E-COMMERCE C2B - CONSUMER  TO BUSINESS</vt:lpstr>
      <vt:lpstr>Apresentação do PowerPoint</vt:lpstr>
      <vt:lpstr>Apresentação do PowerPoint</vt:lpstr>
      <vt:lpstr>Apresentação do PowerPoint</vt:lpstr>
      <vt:lpstr>TIPOS DE E-COMMERCE B2A - BUSINESS TO  ADMINISTRATION</vt:lpstr>
      <vt:lpstr>Apresentação do PowerPoint</vt:lpstr>
      <vt:lpstr>Apresentação do PowerPoint</vt:lpstr>
      <vt:lpstr>Apresentação do PowerPoint</vt:lpstr>
      <vt:lpstr>Apresentação do PowerPoint</vt:lpstr>
      <vt:lpstr>TIPOS DE E-COMMERCE M-COMMERCE</vt:lpstr>
      <vt:lpstr>Apresentação do PowerPoint</vt:lpstr>
      <vt:lpstr>TIPOS DE E-COMMERCE T-COMMERCE</vt:lpstr>
      <vt:lpstr>Apresentação do PowerPoint</vt:lpstr>
      <vt:lpstr>TIPOS DE E-COMMERCE S-COMMERCE</vt:lpstr>
      <vt:lpstr>TIPOS DE E-COMMERCE P2P  PEER TO PEER</vt:lpstr>
      <vt:lpstr>UMA LOJA VIRTUAL PRECISA  PRESTAR ATENÇÃO EM PELO  MENOS 28 ÁREAS PARA CONSEGUIR  OPERAR MINIMAMENTE,  INCLUINDO O MARKETING DIGITAL.</vt:lpstr>
      <vt:lpstr>EM QUE MOMENTO ESTÁ O MEU</vt:lpstr>
      <vt:lpstr>EM QUE MOMENTO ESTÁ O MEU</vt:lpstr>
      <vt:lpstr>EM QUE MOMENTO ESTÁ O MEU</vt:lpstr>
      <vt:lpstr>EM QUE MOMENTO ESTÁ O MEU</vt:lpstr>
      <vt:lpstr>EM QUE MOMENTO ESTÁ O MEU</vt:lpstr>
      <vt:lpstr>EM QUE MOMENTO ESTÁ O MEU</vt:lpstr>
      <vt:lpstr>TAXAS DE CONVERSÃO POR CATEGORIA</vt:lpstr>
      <vt:lpstr>Apresentação do PowerPoint</vt:lpstr>
      <vt:lpstr>SE COLOQUE NA PELE DO</vt:lpstr>
      <vt:lpstr>JÁ OUVIU FALAR EM FUNIL DE</vt:lpstr>
      <vt:lpstr>FUNIL DE MARKETING</vt:lpstr>
      <vt:lpstr>Apresentação do PowerPoint</vt:lpstr>
      <vt:lpstr>SE COLOQUE NA PELE DO</vt:lpstr>
      <vt:lpstr>EM QUE MOMENTO ESTÁ O MEU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Gabriela Rodrigues Salomão</cp:lastModifiedBy>
  <cp:revision>400</cp:revision>
  <dcterms:created xsi:type="dcterms:W3CDTF">2015-01-30T10:46:50Z</dcterms:created>
  <dcterms:modified xsi:type="dcterms:W3CDTF">2024-04-01T18:48:47Z</dcterms:modified>
</cp:coreProperties>
</file>